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38" r:id="rId2"/>
  </p:sldMasterIdLst>
  <p:notesMasterIdLst>
    <p:notesMasterId r:id="rId65"/>
  </p:notesMasterIdLst>
  <p:handoutMasterIdLst>
    <p:handoutMasterId r:id="rId66"/>
  </p:handoutMasterIdLst>
  <p:sldIdLst>
    <p:sldId id="332" r:id="rId3"/>
    <p:sldId id="354" r:id="rId4"/>
    <p:sldId id="760" r:id="rId5"/>
    <p:sldId id="264" r:id="rId6"/>
    <p:sldId id="761" r:id="rId7"/>
    <p:sldId id="759" r:id="rId8"/>
    <p:sldId id="795" r:id="rId9"/>
    <p:sldId id="366" r:id="rId10"/>
    <p:sldId id="541" r:id="rId11"/>
    <p:sldId id="617" r:id="rId12"/>
    <p:sldId id="334" r:id="rId13"/>
    <p:sldId id="692" r:id="rId14"/>
    <p:sldId id="340" r:id="rId15"/>
    <p:sldId id="341" r:id="rId16"/>
    <p:sldId id="796" r:id="rId17"/>
    <p:sldId id="797" r:id="rId18"/>
    <p:sldId id="798" r:id="rId19"/>
    <p:sldId id="799" r:id="rId20"/>
    <p:sldId id="800" r:id="rId21"/>
    <p:sldId id="801" r:id="rId22"/>
    <p:sldId id="802" r:id="rId23"/>
    <p:sldId id="803" r:id="rId24"/>
    <p:sldId id="804" r:id="rId25"/>
    <p:sldId id="805" r:id="rId26"/>
    <p:sldId id="747" r:id="rId27"/>
    <p:sldId id="741" r:id="rId28"/>
    <p:sldId id="742" r:id="rId29"/>
    <p:sldId id="743" r:id="rId30"/>
    <p:sldId id="755" r:id="rId31"/>
    <p:sldId id="745" r:id="rId32"/>
    <p:sldId id="749" r:id="rId33"/>
    <p:sldId id="748" r:id="rId34"/>
    <p:sldId id="811" r:id="rId35"/>
    <p:sldId id="812" r:id="rId36"/>
    <p:sldId id="810" r:id="rId37"/>
    <p:sldId id="813" r:id="rId38"/>
    <p:sldId id="814" r:id="rId39"/>
    <p:sldId id="830" r:id="rId40"/>
    <p:sldId id="462" r:id="rId41"/>
    <p:sldId id="708" r:id="rId42"/>
    <p:sldId id="439" r:id="rId43"/>
    <p:sldId id="832" r:id="rId44"/>
    <p:sldId id="831" r:id="rId45"/>
    <p:sldId id="586" r:id="rId46"/>
    <p:sldId id="587" r:id="rId47"/>
    <p:sldId id="588" r:id="rId48"/>
    <p:sldId id="590" r:id="rId49"/>
    <p:sldId id="820" r:id="rId50"/>
    <p:sldId id="623" r:id="rId51"/>
    <p:sldId id="624" r:id="rId52"/>
    <p:sldId id="625" r:id="rId53"/>
    <p:sldId id="641" r:id="rId54"/>
    <p:sldId id="626" r:id="rId55"/>
    <p:sldId id="643" r:id="rId56"/>
    <p:sldId id="821" r:id="rId57"/>
    <p:sldId id="822" r:id="rId58"/>
    <p:sldId id="823" r:id="rId59"/>
    <p:sldId id="712" r:id="rId60"/>
    <p:sldId id="592" r:id="rId61"/>
    <p:sldId id="824" r:id="rId62"/>
    <p:sldId id="732" r:id="rId63"/>
    <p:sldId id="829" r:id="rId6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p15:clr>
            <a:srgbClr val="A4A3A4"/>
          </p15:clr>
        </p15:guide>
        <p15:guide id="2" orient="horz" pos="220">
          <p15:clr>
            <a:srgbClr val="A4A3A4"/>
          </p15:clr>
        </p15:guide>
        <p15:guide id="3" orient="horz" pos="3120">
          <p15:clr>
            <a:srgbClr val="A4A3A4"/>
          </p15:clr>
        </p15:guide>
        <p15:guide id="4" orient="horz" pos="1198">
          <p15:clr>
            <a:srgbClr val="A4A3A4"/>
          </p15:clr>
        </p15:guide>
        <p15:guide id="5" orient="horz" pos="2126">
          <p15:clr>
            <a:srgbClr val="A4A3A4"/>
          </p15:clr>
        </p15:guide>
        <p15:guide id="6" pos="5545">
          <p15:clr>
            <a:srgbClr val="A4A3A4"/>
          </p15:clr>
        </p15:guide>
        <p15:guide id="7" pos="215">
          <p15:clr>
            <a:srgbClr val="A4A3A4"/>
          </p15:clr>
        </p15:guide>
        <p15:guide id="8" pos="555">
          <p15:clr>
            <a:srgbClr val="A4A3A4"/>
          </p15:clr>
        </p15:guide>
        <p15:guide id="9" pos="2194">
          <p15:clr>
            <a:srgbClr val="A4A3A4"/>
          </p15:clr>
        </p15:guide>
        <p15:guide id="10" pos="40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9AC"/>
    <a:srgbClr val="6D6E71"/>
    <a:srgbClr val="7FDBE9"/>
    <a:srgbClr val="EEC567"/>
    <a:srgbClr val="E6AE23"/>
    <a:srgbClr val="9D9FA2"/>
    <a:srgbClr val="414042"/>
    <a:srgbClr val="009F4F"/>
    <a:srgbClr val="6DC299"/>
    <a:srgbClr val="75CB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1" autoAdjust="0"/>
  </p:normalViewPr>
  <p:slideViewPr>
    <p:cSldViewPr snapToGrid="0" snapToObjects="1" showGuides="1">
      <p:cViewPr varScale="1">
        <p:scale>
          <a:sx n="65" d="100"/>
          <a:sy n="65" d="100"/>
        </p:scale>
        <p:origin x="576" y="44"/>
      </p:cViewPr>
      <p:guideLst>
        <p:guide orient="horz" pos="4088"/>
        <p:guide orient="horz" pos="220"/>
        <p:guide orient="horz" pos="3120"/>
        <p:guide orient="horz" pos="1198"/>
        <p:guide orient="horz" pos="2126"/>
        <p:guide pos="5545"/>
        <p:guide pos="215"/>
        <p:guide pos="555"/>
        <p:guide pos="2194"/>
        <p:guide pos="4013"/>
      </p:guideLst>
    </p:cSldViewPr>
  </p:slideViewPr>
  <p:outlineViewPr>
    <p:cViewPr>
      <p:scale>
        <a:sx n="33" d="100"/>
        <a:sy n="33" d="100"/>
      </p:scale>
      <p:origin x="0" y="-39708"/>
    </p:cViewPr>
  </p:outlineViewPr>
  <p:notesTextViewPr>
    <p:cViewPr>
      <p:scale>
        <a:sx n="100" d="100"/>
        <a:sy n="100" d="100"/>
      </p:scale>
      <p:origin x="0" y="0"/>
    </p:cViewPr>
  </p:notesTextViewPr>
  <p:sorterViewPr>
    <p:cViewPr varScale="1">
      <p:scale>
        <a:sx n="1" d="1"/>
        <a:sy n="1" d="1"/>
      </p:scale>
      <p:origin x="0" y="-194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22-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1489;&#1514;&#1497;%20&#1505;&#1508;&#1512;%20&#1506;&#1491;%202006\&#1490;&#1512;&#1508;&#1497;&#1501;%20&#1500;&#1502;&#1510;&#1490;&#1514;%20&#1489;&#1514;&#1497;%20&#1505;&#1508;&#1512;%20&#1506;&#1491;%20200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1489;&#1514;&#1497;%20&#1505;&#1508;&#1512;%20&#1506;&#1491;%202006\&#1490;&#1512;&#1508;&#1497;&#1501;%20&#1500;&#1502;&#1510;&#1490;&#1514;%20&#1489;&#1514;&#1497;%20&#1505;&#1508;&#1512;%20&#1506;&#1491;%20200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1489;&#1514;&#1497;%20&#1505;&#1508;&#1512;%20&#1506;&#1491;%202006\&#1490;&#1512;&#1508;&#1497;&#1501;%20&#1500;&#1502;&#1510;&#1490;&#1514;%20&#1489;&#1514;&#1497;%20&#1505;&#1508;&#1512;%20&#1506;&#1491;%202006.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1489;&#1514;&#1497;%20&#1505;&#1508;&#1512;%20&#1506;&#1491;%202006\&#1490;&#1512;&#1508;&#1497;&#1501;%20&#1500;&#1502;&#1510;&#1490;&#1514;%20&#1489;&#1514;&#1497;%20&#1505;&#1508;&#1512;%20&#1506;&#1491;%202006.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1489;&#1514;&#1497;%20&#1505;&#1508;&#1512;%20&#1506;&#1491;%202006\&#1490;&#1512;&#1508;&#1497;&#1501;%20&#1500;&#1502;&#1510;&#1490;&#1514;%20&#1489;&#1514;&#1497;%20&#1505;&#1508;&#1512;%20&#1506;&#1491;%202006.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1489;&#1514;&#1497;%20&#1505;&#1508;&#1512;%20&#1506;&#1491;%202006\&#1490;&#1512;&#1508;&#1497;&#1501;%20&#1500;&#1502;&#1510;&#1490;&#1514;%20&#1489;&#1514;&#1497;%20&#1505;&#1508;&#1512;%20&#1506;&#1491;%202006.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1489;&#1514;&#1497;%20&#1505;&#1508;&#1512;%20&#1506;&#1491;%202006\&#1490;&#1512;&#1508;&#1497;&#1501;%20&#1500;&#1502;&#1510;&#1490;&#1514;%20&#1489;&#1514;&#1497;%20&#1505;&#1508;&#1512;%20&#1506;&#1491;%202006.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yuval\&#1513;&#1493;&#1500;&#1495;&#1503;%20&#1492;&#1506;&#1489;&#1493;&#1491;&#1492;\&#1499;&#1504;&#1505;%2013.09.09%20-%20&#1512;&#1493;&#1514;&#1497;\CDC\&#1490;&#1512;&#1508;&#1497;&#1501;%20&#1500;&#1502;&#1510;&#1490;&#1514;%20-%20CDC.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192.168.10.1\users\ruthy\LAST%20VERSIONS\Yuval\&#1491;&#1493;&#1495;&#1493;&#1514;%20&#1493;&#1502;&#1510;&#1490;&#1493;&#1514;%20&#1513;&#1493;&#1504;&#1493;&#1514;%20&#1513;&#1506;&#1489;&#1512;&#1514;&#1497;%20&#1506;&#1500;&#1497;&#1492;&#1501;\&#1499;&#1504;&#1505;%20Hartford%2011.2009%20&#1512;&#1493;&#1514;&#1497;\&#1490;&#1512;&#1508;&#1497;&#1501;%20&#1500;&#1502;&#1510;&#1490;&#1514;%20-%20CDC.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38888888888923E-2"/>
          <c:y val="4.9258289703315904E-3"/>
          <c:w val="0.98333333333333328"/>
          <c:h val="0.82677580702983611"/>
        </c:manualLayout>
      </c:layout>
      <c:barChart>
        <c:barDir val="col"/>
        <c:grouping val="clustered"/>
        <c:varyColors val="0"/>
        <c:ser>
          <c:idx val="0"/>
          <c:order val="0"/>
          <c:spPr>
            <a:solidFill>
              <a:srgbClr val="FF0000"/>
            </a:solidFill>
            <a:scene3d>
              <a:camera prst="orthographicFront"/>
              <a:lightRig rig="threePt" dir="t"/>
            </a:scene3d>
            <a:sp3d>
              <a:bevelT w="127000" h="205740" prst="convex"/>
            </a:sp3d>
          </c:spPr>
          <c:invertIfNegative val="0"/>
          <c:dPt>
            <c:idx val="0"/>
            <c:invertIfNegative val="0"/>
            <c:bubble3D val="0"/>
            <c:spPr>
              <a:solidFill>
                <a:srgbClr val="FF66CC"/>
              </a:solidFill>
              <a:scene3d>
                <a:camera prst="orthographicFront"/>
                <a:lightRig rig="threePt" dir="t"/>
              </a:scene3d>
              <a:sp3d>
                <a:bevelT w="127000" h="205740" prst="convex"/>
              </a:sp3d>
            </c:spPr>
            <c:extLst>
              <c:ext xmlns:c16="http://schemas.microsoft.com/office/drawing/2014/chart" uri="{C3380CC4-5D6E-409C-BE32-E72D297353CC}">
                <c16:uniqueId val="{00000000-A8D6-45D7-8BA3-00EC4DB417F6}"/>
              </c:ext>
            </c:extLst>
          </c:dPt>
          <c:dPt>
            <c:idx val="1"/>
            <c:invertIfNegative val="0"/>
            <c:bubble3D val="0"/>
            <c:spPr>
              <a:solidFill>
                <a:srgbClr val="0070C0"/>
              </a:solidFill>
              <a:scene3d>
                <a:camera prst="orthographicFront"/>
                <a:lightRig rig="threePt" dir="t"/>
              </a:scene3d>
              <a:sp3d>
                <a:bevelT w="127000" h="205740" prst="convex"/>
              </a:sp3d>
            </c:spPr>
            <c:extLst>
              <c:ext xmlns:c16="http://schemas.microsoft.com/office/drawing/2014/chart" uri="{C3380CC4-5D6E-409C-BE32-E72D297353CC}">
                <c16:uniqueId val="{00000001-A8D6-45D7-8BA3-00EC4DB417F6}"/>
              </c:ext>
            </c:extLst>
          </c:dPt>
          <c:dLbls>
            <c:spPr>
              <a:noFill/>
              <a:ln>
                <a:noFill/>
              </a:ln>
              <a:effectLst/>
            </c:spPr>
            <c:txPr>
              <a:bodyPr/>
              <a:lstStyle/>
              <a:p>
                <a:pPr>
                  <a:defRPr sz="1600" b="1"/>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'PTS depres + somatic + function'!$A$77:$A$78</c:f>
              <c:strCache>
                <c:ptCount val="2"/>
                <c:pt idx="0">
                  <c:v>Female
N=2746</c:v>
                </c:pt>
                <c:pt idx="1">
                  <c:v>Male
N=2634</c:v>
                </c:pt>
              </c:strCache>
            </c:strRef>
          </c:cat>
          <c:val>
            <c:numRef>
              <c:f>'PTS depres + somatic + function'!$B$77:$B$78</c:f>
              <c:numCache>
                <c:formatCode>0.000</c:formatCode>
                <c:ptCount val="2"/>
                <c:pt idx="0">
                  <c:v>14.863156582735074</c:v>
                </c:pt>
                <c:pt idx="1">
                  <c:v>13.661334155910001</c:v>
                </c:pt>
              </c:numCache>
            </c:numRef>
          </c:val>
          <c:extLst>
            <c:ext xmlns:c16="http://schemas.microsoft.com/office/drawing/2014/chart" uri="{C3380CC4-5D6E-409C-BE32-E72D297353CC}">
              <c16:uniqueId val="{00000002-A8D6-45D7-8BA3-00EC4DB417F6}"/>
            </c:ext>
          </c:extLst>
        </c:ser>
        <c:dLbls>
          <c:showLegendKey val="0"/>
          <c:showVal val="0"/>
          <c:showCatName val="0"/>
          <c:showSerName val="0"/>
          <c:showPercent val="0"/>
          <c:showBubbleSize val="0"/>
        </c:dLbls>
        <c:gapWidth val="70"/>
        <c:axId val="87990272"/>
        <c:axId val="87991808"/>
      </c:barChart>
      <c:catAx>
        <c:axId val="87990272"/>
        <c:scaling>
          <c:orientation val="minMax"/>
        </c:scaling>
        <c:delete val="0"/>
        <c:axPos val="b"/>
        <c:numFmt formatCode="General" sourceLinked="0"/>
        <c:majorTickMark val="none"/>
        <c:minorTickMark val="none"/>
        <c:tickLblPos val="nextTo"/>
        <c:spPr>
          <a:ln>
            <a:noFill/>
          </a:ln>
        </c:spPr>
        <c:txPr>
          <a:bodyPr/>
          <a:lstStyle/>
          <a:p>
            <a:pPr>
              <a:defRPr sz="1600" b="1"/>
            </a:pPr>
            <a:endParaRPr lang="LID4096"/>
          </a:p>
        </c:txPr>
        <c:crossAx val="87991808"/>
        <c:crosses val="autoZero"/>
        <c:auto val="1"/>
        <c:lblAlgn val="ctr"/>
        <c:lblOffset val="100"/>
        <c:noMultiLvlLbl val="0"/>
      </c:catAx>
      <c:valAx>
        <c:axId val="87991808"/>
        <c:scaling>
          <c:orientation val="minMax"/>
        </c:scaling>
        <c:delete val="1"/>
        <c:axPos val="l"/>
        <c:numFmt formatCode="0.000" sourceLinked="1"/>
        <c:majorTickMark val="out"/>
        <c:minorTickMark val="none"/>
        <c:tickLblPos val="none"/>
        <c:crossAx val="87990272"/>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38888888888889E-2"/>
          <c:y val="4.9258289703315904E-3"/>
          <c:w val="0.98333333333333328"/>
          <c:h val="0.81052440689537464"/>
        </c:manualLayout>
      </c:layout>
      <c:barChart>
        <c:barDir val="col"/>
        <c:grouping val="clustered"/>
        <c:varyColors val="0"/>
        <c:ser>
          <c:idx val="0"/>
          <c:order val="0"/>
          <c:spPr>
            <a:solidFill>
              <a:srgbClr val="FF0000"/>
            </a:solidFill>
            <a:scene3d>
              <a:camera prst="orthographicFront"/>
              <a:lightRig rig="threePt" dir="t"/>
            </a:scene3d>
            <a:sp3d>
              <a:bevelT w="127000" h="205740" prst="convex"/>
            </a:sp3d>
          </c:spPr>
          <c:invertIfNegative val="0"/>
          <c:dPt>
            <c:idx val="0"/>
            <c:invertIfNegative val="0"/>
            <c:bubble3D val="0"/>
            <c:spPr>
              <a:solidFill>
                <a:srgbClr val="FF66CC"/>
              </a:solidFill>
              <a:scene3d>
                <a:camera prst="orthographicFront"/>
                <a:lightRig rig="threePt" dir="t"/>
              </a:scene3d>
              <a:sp3d>
                <a:bevelT w="127000" h="205740" prst="convex"/>
              </a:sp3d>
            </c:spPr>
            <c:extLst>
              <c:ext xmlns:c16="http://schemas.microsoft.com/office/drawing/2014/chart" uri="{C3380CC4-5D6E-409C-BE32-E72D297353CC}">
                <c16:uniqueId val="{00000000-65F5-4754-81A0-7C8515EC7BC7}"/>
              </c:ext>
            </c:extLst>
          </c:dPt>
          <c:dPt>
            <c:idx val="1"/>
            <c:invertIfNegative val="0"/>
            <c:bubble3D val="0"/>
            <c:spPr>
              <a:solidFill>
                <a:srgbClr val="0070C0"/>
              </a:solidFill>
              <a:scene3d>
                <a:camera prst="orthographicFront"/>
                <a:lightRig rig="threePt" dir="t"/>
              </a:scene3d>
              <a:sp3d>
                <a:bevelT w="127000" h="205740" prst="convex"/>
              </a:sp3d>
            </c:spPr>
            <c:extLst>
              <c:ext xmlns:c16="http://schemas.microsoft.com/office/drawing/2014/chart" uri="{C3380CC4-5D6E-409C-BE32-E72D297353CC}">
                <c16:uniqueId val="{00000001-65F5-4754-81A0-7C8515EC7BC7}"/>
              </c:ext>
            </c:extLst>
          </c:dPt>
          <c:dLbls>
            <c:spPr>
              <a:noFill/>
              <a:ln>
                <a:noFill/>
              </a:ln>
              <a:effectLst/>
            </c:spPr>
            <c:txPr>
              <a:bodyPr/>
              <a:lstStyle/>
              <a:p>
                <a:pPr>
                  <a:defRPr sz="1600" b="1"/>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'PTS depres + somatic + function'!$A$59:$A$60</c:f>
              <c:strCache>
                <c:ptCount val="2"/>
                <c:pt idx="0">
                  <c:v>Female
N=2748</c:v>
                </c:pt>
                <c:pt idx="1">
                  <c:v>Male
N=2622</c:v>
                </c:pt>
              </c:strCache>
            </c:strRef>
          </c:cat>
          <c:val>
            <c:numRef>
              <c:f>'PTS depres + somatic + function'!$B$59:$B$60</c:f>
              <c:numCache>
                <c:formatCode>0.000</c:formatCode>
                <c:ptCount val="2"/>
                <c:pt idx="0">
                  <c:v>11.913027656477462</c:v>
                </c:pt>
                <c:pt idx="1">
                  <c:v>12.348970251716251</c:v>
                </c:pt>
              </c:numCache>
            </c:numRef>
          </c:val>
          <c:extLst>
            <c:ext xmlns:c16="http://schemas.microsoft.com/office/drawing/2014/chart" uri="{C3380CC4-5D6E-409C-BE32-E72D297353CC}">
              <c16:uniqueId val="{00000002-65F5-4754-81A0-7C8515EC7BC7}"/>
            </c:ext>
          </c:extLst>
        </c:ser>
        <c:dLbls>
          <c:showLegendKey val="0"/>
          <c:showVal val="0"/>
          <c:showCatName val="0"/>
          <c:showSerName val="0"/>
          <c:showPercent val="0"/>
          <c:showBubbleSize val="0"/>
        </c:dLbls>
        <c:gapWidth val="70"/>
        <c:axId val="87971328"/>
        <c:axId val="87972864"/>
      </c:barChart>
      <c:catAx>
        <c:axId val="87971328"/>
        <c:scaling>
          <c:orientation val="minMax"/>
        </c:scaling>
        <c:delete val="0"/>
        <c:axPos val="b"/>
        <c:numFmt formatCode="General" sourceLinked="0"/>
        <c:majorTickMark val="none"/>
        <c:minorTickMark val="none"/>
        <c:tickLblPos val="nextTo"/>
        <c:spPr>
          <a:ln>
            <a:noFill/>
          </a:ln>
        </c:spPr>
        <c:txPr>
          <a:bodyPr/>
          <a:lstStyle/>
          <a:p>
            <a:pPr>
              <a:defRPr sz="1600" b="1"/>
            </a:pPr>
            <a:endParaRPr lang="LID4096"/>
          </a:p>
        </c:txPr>
        <c:crossAx val="87972864"/>
        <c:crosses val="autoZero"/>
        <c:auto val="1"/>
        <c:lblAlgn val="ctr"/>
        <c:lblOffset val="100"/>
        <c:noMultiLvlLbl val="0"/>
      </c:catAx>
      <c:valAx>
        <c:axId val="87972864"/>
        <c:scaling>
          <c:orientation val="minMax"/>
        </c:scaling>
        <c:delete val="1"/>
        <c:axPos val="l"/>
        <c:numFmt formatCode="0.000" sourceLinked="1"/>
        <c:majorTickMark val="out"/>
        <c:minorTickMark val="none"/>
        <c:tickLblPos val="none"/>
        <c:crossAx val="87971328"/>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38789859378094E-2"/>
          <c:y val="2.2162485065710873E-3"/>
          <c:w val="0.98333333333333328"/>
          <c:h val="0.81052440689537464"/>
        </c:manualLayout>
      </c:layout>
      <c:barChart>
        <c:barDir val="col"/>
        <c:grouping val="clustered"/>
        <c:varyColors val="0"/>
        <c:ser>
          <c:idx val="0"/>
          <c:order val="0"/>
          <c:spPr>
            <a:solidFill>
              <a:srgbClr val="FF0000"/>
            </a:solidFill>
            <a:scene3d>
              <a:camera prst="orthographicFront"/>
              <a:lightRig rig="threePt" dir="t"/>
            </a:scene3d>
            <a:sp3d>
              <a:bevelT w="127000" h="205740" prst="convex"/>
            </a:sp3d>
          </c:spPr>
          <c:invertIfNegative val="0"/>
          <c:dPt>
            <c:idx val="0"/>
            <c:invertIfNegative val="0"/>
            <c:bubble3D val="0"/>
            <c:spPr>
              <a:solidFill>
                <a:srgbClr val="FF66CC"/>
              </a:solidFill>
              <a:scene3d>
                <a:camera prst="orthographicFront"/>
                <a:lightRig rig="threePt" dir="t"/>
              </a:scene3d>
              <a:sp3d>
                <a:bevelT w="127000" h="205740" prst="convex"/>
              </a:sp3d>
            </c:spPr>
            <c:extLst>
              <c:ext xmlns:c16="http://schemas.microsoft.com/office/drawing/2014/chart" uri="{C3380CC4-5D6E-409C-BE32-E72D297353CC}">
                <c16:uniqueId val="{00000000-9217-4570-BDA5-01E2A24F7C66}"/>
              </c:ext>
            </c:extLst>
          </c:dPt>
          <c:dPt>
            <c:idx val="1"/>
            <c:invertIfNegative val="0"/>
            <c:bubble3D val="0"/>
            <c:spPr>
              <a:solidFill>
                <a:srgbClr val="0070C0"/>
              </a:solidFill>
              <a:scene3d>
                <a:camera prst="orthographicFront"/>
                <a:lightRig rig="threePt" dir="t"/>
              </a:scene3d>
              <a:sp3d>
                <a:bevelT w="127000" h="205740" prst="convex"/>
              </a:sp3d>
            </c:spPr>
            <c:extLst>
              <c:ext xmlns:c16="http://schemas.microsoft.com/office/drawing/2014/chart" uri="{C3380CC4-5D6E-409C-BE32-E72D297353CC}">
                <c16:uniqueId val="{00000001-9217-4570-BDA5-01E2A24F7C66}"/>
              </c:ext>
            </c:extLst>
          </c:dPt>
          <c:dLbls>
            <c:spPr>
              <a:noFill/>
              <a:ln>
                <a:noFill/>
              </a:ln>
              <a:effectLst/>
            </c:spPr>
            <c:txPr>
              <a:bodyPr/>
              <a:lstStyle/>
              <a:p>
                <a:pPr>
                  <a:defRPr sz="1600" b="1"/>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'PTS depres + somatic + function'!$A$77:$A$78</c:f>
              <c:strCache>
                <c:ptCount val="2"/>
                <c:pt idx="0">
                  <c:v>Female
N=2746</c:v>
                </c:pt>
                <c:pt idx="1">
                  <c:v>Male
N=2634</c:v>
                </c:pt>
              </c:strCache>
            </c:strRef>
          </c:cat>
          <c:val>
            <c:numRef>
              <c:f>'PTS depres + somatic + function'!$B$77:$B$78</c:f>
              <c:numCache>
                <c:formatCode>0.000</c:formatCode>
                <c:ptCount val="2"/>
                <c:pt idx="0">
                  <c:v>14.863156582735074</c:v>
                </c:pt>
                <c:pt idx="1">
                  <c:v>13.661334155909957</c:v>
                </c:pt>
              </c:numCache>
            </c:numRef>
          </c:val>
          <c:extLst>
            <c:ext xmlns:c16="http://schemas.microsoft.com/office/drawing/2014/chart" uri="{C3380CC4-5D6E-409C-BE32-E72D297353CC}">
              <c16:uniqueId val="{00000002-9217-4570-BDA5-01E2A24F7C66}"/>
            </c:ext>
          </c:extLst>
        </c:ser>
        <c:dLbls>
          <c:showLegendKey val="0"/>
          <c:showVal val="0"/>
          <c:showCatName val="0"/>
          <c:showSerName val="0"/>
          <c:showPercent val="0"/>
          <c:showBubbleSize val="0"/>
        </c:dLbls>
        <c:gapWidth val="70"/>
        <c:axId val="88906752"/>
        <c:axId val="90428160"/>
      </c:barChart>
      <c:catAx>
        <c:axId val="88906752"/>
        <c:scaling>
          <c:orientation val="minMax"/>
        </c:scaling>
        <c:delete val="0"/>
        <c:axPos val="b"/>
        <c:numFmt formatCode="General" sourceLinked="0"/>
        <c:majorTickMark val="none"/>
        <c:minorTickMark val="none"/>
        <c:tickLblPos val="nextTo"/>
        <c:spPr>
          <a:ln>
            <a:noFill/>
          </a:ln>
        </c:spPr>
        <c:txPr>
          <a:bodyPr/>
          <a:lstStyle/>
          <a:p>
            <a:pPr>
              <a:defRPr sz="1600" b="1"/>
            </a:pPr>
            <a:endParaRPr lang="LID4096"/>
          </a:p>
        </c:txPr>
        <c:crossAx val="90428160"/>
        <c:crosses val="autoZero"/>
        <c:auto val="1"/>
        <c:lblAlgn val="ctr"/>
        <c:lblOffset val="100"/>
        <c:noMultiLvlLbl val="0"/>
      </c:catAx>
      <c:valAx>
        <c:axId val="90428160"/>
        <c:scaling>
          <c:orientation val="minMax"/>
        </c:scaling>
        <c:delete val="1"/>
        <c:axPos val="l"/>
        <c:numFmt formatCode="0.000" sourceLinked="1"/>
        <c:majorTickMark val="out"/>
        <c:minorTickMark val="none"/>
        <c:tickLblPos val="none"/>
        <c:crossAx val="88906752"/>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111111111111125E-2"/>
          <c:y val="4.9258289703315904E-3"/>
          <c:w val="0.98333333333333328"/>
          <c:h val="0.82408367468852251"/>
        </c:manualLayout>
      </c:layout>
      <c:barChart>
        <c:barDir val="col"/>
        <c:grouping val="clustered"/>
        <c:varyColors val="0"/>
        <c:ser>
          <c:idx val="0"/>
          <c:order val="0"/>
          <c:tx>
            <c:strRef>
              <c:f>'PTS depres + somatic + function'!$B$3</c:f>
              <c:strCache>
                <c:ptCount val="1"/>
                <c:pt idx="0">
                  <c:v>Depression</c:v>
                </c:pt>
              </c:strCache>
            </c:strRef>
          </c:tx>
          <c:spPr>
            <a:solidFill>
              <a:srgbClr val="FF0000"/>
            </a:solidFill>
            <a:scene3d>
              <a:camera prst="orthographicFront"/>
              <a:lightRig rig="threePt" dir="t"/>
            </a:scene3d>
            <a:sp3d>
              <a:bevelT w="127000" h="205740" prst="convex"/>
            </a:sp3d>
          </c:spPr>
          <c:invertIfNegative val="0"/>
          <c:dPt>
            <c:idx val="0"/>
            <c:invertIfNegative val="0"/>
            <c:bubble3D val="0"/>
            <c:spPr>
              <a:solidFill>
                <a:srgbClr val="FF66CC"/>
              </a:solidFill>
              <a:scene3d>
                <a:camera prst="orthographicFront"/>
                <a:lightRig rig="threePt" dir="t"/>
              </a:scene3d>
              <a:sp3d>
                <a:bevelT w="127000" h="205740" prst="convex"/>
              </a:sp3d>
            </c:spPr>
            <c:extLst>
              <c:ext xmlns:c16="http://schemas.microsoft.com/office/drawing/2014/chart" uri="{C3380CC4-5D6E-409C-BE32-E72D297353CC}">
                <c16:uniqueId val="{00000000-7721-4EDE-A0D5-A8B24F73CE95}"/>
              </c:ext>
            </c:extLst>
          </c:dPt>
          <c:dPt>
            <c:idx val="1"/>
            <c:invertIfNegative val="0"/>
            <c:bubble3D val="0"/>
            <c:spPr>
              <a:solidFill>
                <a:srgbClr val="0070C0"/>
              </a:solidFill>
              <a:scene3d>
                <a:camera prst="orthographicFront"/>
                <a:lightRig rig="threePt" dir="t"/>
              </a:scene3d>
              <a:sp3d>
                <a:bevelT w="127000" h="205740" prst="convex"/>
              </a:sp3d>
            </c:spPr>
            <c:extLst>
              <c:ext xmlns:c16="http://schemas.microsoft.com/office/drawing/2014/chart" uri="{C3380CC4-5D6E-409C-BE32-E72D297353CC}">
                <c16:uniqueId val="{00000001-7721-4EDE-A0D5-A8B24F73CE95}"/>
              </c:ext>
            </c:extLst>
          </c:dPt>
          <c:dLbls>
            <c:spPr>
              <a:noFill/>
              <a:ln>
                <a:noFill/>
              </a:ln>
              <a:effectLst/>
            </c:spPr>
            <c:txPr>
              <a:bodyPr/>
              <a:lstStyle/>
              <a:p>
                <a:pPr>
                  <a:defRPr sz="1600" b="1"/>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'PTS depres + somatic + function'!$A$4:$A$5</c:f>
              <c:strCache>
                <c:ptCount val="2"/>
                <c:pt idx="0">
                  <c:v>Female
N=2469</c:v>
                </c:pt>
                <c:pt idx="1">
                  <c:v>Male
N=2409</c:v>
                </c:pt>
              </c:strCache>
            </c:strRef>
          </c:cat>
          <c:val>
            <c:numRef>
              <c:f>'PTS depres + somatic + function'!$B$4:$B$5</c:f>
              <c:numCache>
                <c:formatCode>0.000</c:formatCode>
                <c:ptCount val="2"/>
                <c:pt idx="0">
                  <c:v>2.9030174159578772</c:v>
                </c:pt>
                <c:pt idx="1">
                  <c:v>2.3674761311747567</c:v>
                </c:pt>
              </c:numCache>
            </c:numRef>
          </c:val>
          <c:extLst>
            <c:ext xmlns:c16="http://schemas.microsoft.com/office/drawing/2014/chart" uri="{C3380CC4-5D6E-409C-BE32-E72D297353CC}">
              <c16:uniqueId val="{00000002-7721-4EDE-A0D5-A8B24F73CE95}"/>
            </c:ext>
          </c:extLst>
        </c:ser>
        <c:dLbls>
          <c:showLegendKey val="0"/>
          <c:showVal val="0"/>
          <c:showCatName val="0"/>
          <c:showSerName val="0"/>
          <c:showPercent val="0"/>
          <c:showBubbleSize val="0"/>
        </c:dLbls>
        <c:gapWidth val="70"/>
        <c:axId val="90477696"/>
        <c:axId val="90479232"/>
      </c:barChart>
      <c:catAx>
        <c:axId val="90477696"/>
        <c:scaling>
          <c:orientation val="minMax"/>
        </c:scaling>
        <c:delete val="0"/>
        <c:axPos val="b"/>
        <c:numFmt formatCode="General" sourceLinked="0"/>
        <c:majorTickMark val="none"/>
        <c:minorTickMark val="none"/>
        <c:tickLblPos val="nextTo"/>
        <c:spPr>
          <a:ln>
            <a:noFill/>
          </a:ln>
        </c:spPr>
        <c:txPr>
          <a:bodyPr/>
          <a:lstStyle/>
          <a:p>
            <a:pPr>
              <a:defRPr sz="1600" b="1"/>
            </a:pPr>
            <a:endParaRPr lang="LID4096"/>
          </a:p>
        </c:txPr>
        <c:crossAx val="90479232"/>
        <c:crosses val="autoZero"/>
        <c:auto val="1"/>
        <c:lblAlgn val="ctr"/>
        <c:lblOffset val="100"/>
        <c:noMultiLvlLbl val="0"/>
      </c:catAx>
      <c:valAx>
        <c:axId val="90479232"/>
        <c:scaling>
          <c:orientation val="minMax"/>
        </c:scaling>
        <c:delete val="1"/>
        <c:axPos val="l"/>
        <c:numFmt formatCode="0.000" sourceLinked="1"/>
        <c:majorTickMark val="out"/>
        <c:minorTickMark val="none"/>
        <c:tickLblPos val="none"/>
        <c:crossAx val="90477696"/>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111111111111125E-2"/>
          <c:y val="4.9258289703315904E-3"/>
          <c:w val="0.98333333333333328"/>
          <c:h val="0.82408367468852284"/>
        </c:manualLayout>
      </c:layout>
      <c:barChart>
        <c:barDir val="col"/>
        <c:grouping val="clustered"/>
        <c:varyColors val="0"/>
        <c:ser>
          <c:idx val="0"/>
          <c:order val="0"/>
          <c:spPr>
            <a:solidFill>
              <a:srgbClr val="FF0000"/>
            </a:solidFill>
            <a:scene3d>
              <a:camera prst="orthographicFront"/>
              <a:lightRig rig="threePt" dir="t"/>
            </a:scene3d>
            <a:sp3d>
              <a:bevelT w="127000" h="205740" prst="convex"/>
            </a:sp3d>
          </c:spPr>
          <c:invertIfNegative val="0"/>
          <c:dPt>
            <c:idx val="0"/>
            <c:invertIfNegative val="0"/>
            <c:bubble3D val="0"/>
            <c:spPr>
              <a:solidFill>
                <a:srgbClr val="FF66CC"/>
              </a:solidFill>
              <a:scene3d>
                <a:camera prst="orthographicFront"/>
                <a:lightRig rig="threePt" dir="t"/>
              </a:scene3d>
              <a:sp3d>
                <a:bevelT w="127000" h="205740" prst="convex"/>
              </a:sp3d>
            </c:spPr>
            <c:extLst>
              <c:ext xmlns:c16="http://schemas.microsoft.com/office/drawing/2014/chart" uri="{C3380CC4-5D6E-409C-BE32-E72D297353CC}">
                <c16:uniqueId val="{00000000-FB68-4AD9-A3BC-22F4FD75107F}"/>
              </c:ext>
            </c:extLst>
          </c:dPt>
          <c:dPt>
            <c:idx val="1"/>
            <c:invertIfNegative val="0"/>
            <c:bubble3D val="0"/>
            <c:spPr>
              <a:solidFill>
                <a:srgbClr val="0070C0"/>
              </a:solidFill>
              <a:scene3d>
                <a:camera prst="orthographicFront"/>
                <a:lightRig rig="threePt" dir="t"/>
              </a:scene3d>
              <a:sp3d>
                <a:bevelT w="127000" h="205740" prst="convex"/>
              </a:sp3d>
            </c:spPr>
            <c:extLst>
              <c:ext xmlns:c16="http://schemas.microsoft.com/office/drawing/2014/chart" uri="{C3380CC4-5D6E-409C-BE32-E72D297353CC}">
                <c16:uniqueId val="{00000001-FB68-4AD9-A3BC-22F4FD75107F}"/>
              </c:ext>
            </c:extLst>
          </c:dPt>
          <c:dLbls>
            <c:spPr>
              <a:noFill/>
              <a:ln>
                <a:noFill/>
              </a:ln>
              <a:effectLst/>
            </c:spPr>
            <c:txPr>
              <a:bodyPr/>
              <a:lstStyle/>
              <a:p>
                <a:pPr>
                  <a:defRPr sz="1600" b="1"/>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'PTS depres + somatic + function'!$C$4:$C$5</c:f>
              <c:strCache>
                <c:ptCount val="2"/>
                <c:pt idx="0">
                  <c:v>Female
N=1931</c:v>
                </c:pt>
                <c:pt idx="1">
                  <c:v>Male
N=2019</c:v>
                </c:pt>
              </c:strCache>
            </c:strRef>
          </c:cat>
          <c:val>
            <c:numRef>
              <c:f>'PTS depres + somatic + function'!$D$4:$D$5</c:f>
              <c:numCache>
                <c:formatCode>0.000</c:formatCode>
                <c:ptCount val="2"/>
                <c:pt idx="0">
                  <c:v>0.8575867426204038</c:v>
                </c:pt>
                <c:pt idx="1">
                  <c:v>0.71619613670133631</c:v>
                </c:pt>
              </c:numCache>
            </c:numRef>
          </c:val>
          <c:extLst>
            <c:ext xmlns:c16="http://schemas.microsoft.com/office/drawing/2014/chart" uri="{C3380CC4-5D6E-409C-BE32-E72D297353CC}">
              <c16:uniqueId val="{00000002-FB68-4AD9-A3BC-22F4FD75107F}"/>
            </c:ext>
          </c:extLst>
        </c:ser>
        <c:dLbls>
          <c:showLegendKey val="0"/>
          <c:showVal val="0"/>
          <c:showCatName val="0"/>
          <c:showSerName val="0"/>
          <c:showPercent val="0"/>
          <c:showBubbleSize val="0"/>
        </c:dLbls>
        <c:gapWidth val="70"/>
        <c:axId val="90708608"/>
        <c:axId val="90743168"/>
      </c:barChart>
      <c:catAx>
        <c:axId val="90708608"/>
        <c:scaling>
          <c:orientation val="minMax"/>
        </c:scaling>
        <c:delete val="0"/>
        <c:axPos val="b"/>
        <c:numFmt formatCode="General" sourceLinked="0"/>
        <c:majorTickMark val="none"/>
        <c:minorTickMark val="none"/>
        <c:tickLblPos val="nextTo"/>
        <c:spPr>
          <a:ln>
            <a:noFill/>
          </a:ln>
        </c:spPr>
        <c:txPr>
          <a:bodyPr/>
          <a:lstStyle/>
          <a:p>
            <a:pPr>
              <a:defRPr sz="1600" b="1"/>
            </a:pPr>
            <a:endParaRPr lang="LID4096"/>
          </a:p>
        </c:txPr>
        <c:crossAx val="90743168"/>
        <c:crosses val="autoZero"/>
        <c:auto val="1"/>
        <c:lblAlgn val="ctr"/>
        <c:lblOffset val="100"/>
        <c:noMultiLvlLbl val="0"/>
      </c:catAx>
      <c:valAx>
        <c:axId val="90743168"/>
        <c:scaling>
          <c:orientation val="minMax"/>
        </c:scaling>
        <c:delete val="1"/>
        <c:axPos val="l"/>
        <c:numFmt formatCode="0.000" sourceLinked="1"/>
        <c:majorTickMark val="out"/>
        <c:minorTickMark val="none"/>
        <c:tickLblPos val="none"/>
        <c:crossAx val="90708608"/>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111111111111125E-2"/>
          <c:y val="4.9258289703315904E-3"/>
          <c:w val="0.98333333333333328"/>
          <c:h val="0.82408367468851795"/>
        </c:manualLayout>
      </c:layout>
      <c:barChart>
        <c:barDir val="col"/>
        <c:grouping val="clustered"/>
        <c:varyColors val="0"/>
        <c:ser>
          <c:idx val="0"/>
          <c:order val="0"/>
          <c:tx>
            <c:strRef>
              <c:f>'PTS depres + somatic + function'!$B$3</c:f>
              <c:strCache>
                <c:ptCount val="1"/>
                <c:pt idx="0">
                  <c:v>Depression</c:v>
                </c:pt>
              </c:strCache>
            </c:strRef>
          </c:tx>
          <c:spPr>
            <a:solidFill>
              <a:srgbClr val="FF0000"/>
            </a:solidFill>
            <a:scene3d>
              <a:camera prst="orthographicFront"/>
              <a:lightRig rig="threePt" dir="t"/>
            </a:scene3d>
            <a:sp3d>
              <a:bevelT w="127000" h="205740" prst="convex"/>
            </a:sp3d>
          </c:spPr>
          <c:invertIfNegative val="0"/>
          <c:dPt>
            <c:idx val="0"/>
            <c:invertIfNegative val="0"/>
            <c:bubble3D val="0"/>
            <c:spPr>
              <a:solidFill>
                <a:srgbClr val="FF66CC"/>
              </a:solidFill>
              <a:scene3d>
                <a:camera prst="orthographicFront"/>
                <a:lightRig rig="threePt" dir="t"/>
              </a:scene3d>
              <a:sp3d>
                <a:bevelT w="127000" h="205740" prst="convex"/>
              </a:sp3d>
            </c:spPr>
            <c:extLst>
              <c:ext xmlns:c16="http://schemas.microsoft.com/office/drawing/2014/chart" uri="{C3380CC4-5D6E-409C-BE32-E72D297353CC}">
                <c16:uniqueId val="{00000000-0320-4D41-84A0-981C6488DD95}"/>
              </c:ext>
            </c:extLst>
          </c:dPt>
          <c:dPt>
            <c:idx val="1"/>
            <c:invertIfNegative val="0"/>
            <c:bubble3D val="0"/>
            <c:spPr>
              <a:solidFill>
                <a:srgbClr val="0070C0"/>
              </a:solidFill>
              <a:scene3d>
                <a:camera prst="orthographicFront"/>
                <a:lightRig rig="threePt" dir="t"/>
              </a:scene3d>
              <a:sp3d>
                <a:bevelT w="127000" h="205740" prst="convex"/>
              </a:sp3d>
            </c:spPr>
            <c:extLst>
              <c:ext xmlns:c16="http://schemas.microsoft.com/office/drawing/2014/chart" uri="{C3380CC4-5D6E-409C-BE32-E72D297353CC}">
                <c16:uniqueId val="{00000001-0320-4D41-84A0-981C6488DD95}"/>
              </c:ext>
            </c:extLst>
          </c:dPt>
          <c:dLbls>
            <c:spPr>
              <a:noFill/>
              <a:ln>
                <a:noFill/>
              </a:ln>
              <a:effectLst/>
            </c:spPr>
            <c:txPr>
              <a:bodyPr/>
              <a:lstStyle/>
              <a:p>
                <a:pPr>
                  <a:defRPr sz="1600" b="1"/>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'PTS depres + somatic + function'!$A$4:$A$5</c:f>
              <c:strCache>
                <c:ptCount val="2"/>
                <c:pt idx="0">
                  <c:v>Female
N=2469</c:v>
                </c:pt>
                <c:pt idx="1">
                  <c:v>Male
N=2409</c:v>
                </c:pt>
              </c:strCache>
            </c:strRef>
          </c:cat>
          <c:val>
            <c:numRef>
              <c:f>'PTS depres + somatic + function'!$B$4:$B$5</c:f>
              <c:numCache>
                <c:formatCode>0.000</c:formatCode>
                <c:ptCount val="2"/>
                <c:pt idx="0">
                  <c:v>2.9030174159578772</c:v>
                </c:pt>
                <c:pt idx="1">
                  <c:v>2.3674761311747567</c:v>
                </c:pt>
              </c:numCache>
            </c:numRef>
          </c:val>
          <c:extLst>
            <c:ext xmlns:c16="http://schemas.microsoft.com/office/drawing/2014/chart" uri="{C3380CC4-5D6E-409C-BE32-E72D297353CC}">
              <c16:uniqueId val="{00000002-0320-4D41-84A0-981C6488DD95}"/>
            </c:ext>
          </c:extLst>
        </c:ser>
        <c:dLbls>
          <c:showLegendKey val="0"/>
          <c:showVal val="0"/>
          <c:showCatName val="0"/>
          <c:showSerName val="0"/>
          <c:showPercent val="0"/>
          <c:showBubbleSize val="0"/>
        </c:dLbls>
        <c:gapWidth val="70"/>
        <c:axId val="91104768"/>
        <c:axId val="91106304"/>
      </c:barChart>
      <c:catAx>
        <c:axId val="91104768"/>
        <c:scaling>
          <c:orientation val="minMax"/>
        </c:scaling>
        <c:delete val="0"/>
        <c:axPos val="b"/>
        <c:numFmt formatCode="General" sourceLinked="0"/>
        <c:majorTickMark val="none"/>
        <c:minorTickMark val="none"/>
        <c:tickLblPos val="nextTo"/>
        <c:spPr>
          <a:ln>
            <a:noFill/>
          </a:ln>
        </c:spPr>
        <c:txPr>
          <a:bodyPr/>
          <a:lstStyle/>
          <a:p>
            <a:pPr>
              <a:defRPr sz="1600" b="1"/>
            </a:pPr>
            <a:endParaRPr lang="LID4096"/>
          </a:p>
        </c:txPr>
        <c:crossAx val="91106304"/>
        <c:crosses val="autoZero"/>
        <c:auto val="1"/>
        <c:lblAlgn val="ctr"/>
        <c:lblOffset val="100"/>
        <c:noMultiLvlLbl val="0"/>
      </c:catAx>
      <c:valAx>
        <c:axId val="91106304"/>
        <c:scaling>
          <c:orientation val="minMax"/>
        </c:scaling>
        <c:delete val="1"/>
        <c:axPos val="l"/>
        <c:numFmt formatCode="0.000" sourceLinked="1"/>
        <c:majorTickMark val="out"/>
        <c:minorTickMark val="none"/>
        <c:tickLblPos val="none"/>
        <c:crossAx val="91104768"/>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111111111111125E-2"/>
          <c:y val="4.9258289703315904E-3"/>
          <c:w val="0.98333333333333328"/>
          <c:h val="0.82408367468851829"/>
        </c:manualLayout>
      </c:layout>
      <c:barChart>
        <c:barDir val="col"/>
        <c:grouping val="clustered"/>
        <c:varyColors val="0"/>
        <c:ser>
          <c:idx val="0"/>
          <c:order val="0"/>
          <c:spPr>
            <a:solidFill>
              <a:srgbClr val="FF0000"/>
            </a:solidFill>
            <a:scene3d>
              <a:camera prst="orthographicFront"/>
              <a:lightRig rig="threePt" dir="t"/>
            </a:scene3d>
            <a:sp3d>
              <a:bevelT w="127000" h="205740" prst="convex"/>
            </a:sp3d>
          </c:spPr>
          <c:invertIfNegative val="0"/>
          <c:dPt>
            <c:idx val="0"/>
            <c:invertIfNegative val="0"/>
            <c:bubble3D val="0"/>
            <c:spPr>
              <a:solidFill>
                <a:srgbClr val="FF66CC"/>
              </a:solidFill>
              <a:scene3d>
                <a:camera prst="orthographicFront"/>
                <a:lightRig rig="threePt" dir="t"/>
              </a:scene3d>
              <a:sp3d>
                <a:bevelT w="127000" h="205740" prst="convex"/>
              </a:sp3d>
            </c:spPr>
            <c:extLst>
              <c:ext xmlns:c16="http://schemas.microsoft.com/office/drawing/2014/chart" uri="{C3380CC4-5D6E-409C-BE32-E72D297353CC}">
                <c16:uniqueId val="{00000000-6E32-4C3F-B18F-FE9971E0E9D5}"/>
              </c:ext>
            </c:extLst>
          </c:dPt>
          <c:dPt>
            <c:idx val="1"/>
            <c:invertIfNegative val="0"/>
            <c:bubble3D val="0"/>
            <c:spPr>
              <a:solidFill>
                <a:srgbClr val="0070C0"/>
              </a:solidFill>
              <a:scene3d>
                <a:camera prst="orthographicFront"/>
                <a:lightRig rig="threePt" dir="t"/>
              </a:scene3d>
              <a:sp3d>
                <a:bevelT w="127000" h="205740" prst="convex"/>
              </a:sp3d>
            </c:spPr>
            <c:extLst>
              <c:ext xmlns:c16="http://schemas.microsoft.com/office/drawing/2014/chart" uri="{C3380CC4-5D6E-409C-BE32-E72D297353CC}">
                <c16:uniqueId val="{00000001-6E32-4C3F-B18F-FE9971E0E9D5}"/>
              </c:ext>
            </c:extLst>
          </c:dPt>
          <c:dLbls>
            <c:spPr>
              <a:noFill/>
              <a:ln>
                <a:noFill/>
              </a:ln>
              <a:effectLst/>
            </c:spPr>
            <c:txPr>
              <a:bodyPr/>
              <a:lstStyle/>
              <a:p>
                <a:pPr>
                  <a:defRPr sz="1600" b="1"/>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'PTS depres + somatic + function'!$C$4:$C$5</c:f>
              <c:strCache>
                <c:ptCount val="2"/>
                <c:pt idx="0">
                  <c:v>Female
N=1931</c:v>
                </c:pt>
                <c:pt idx="1">
                  <c:v>Male
N=2019</c:v>
                </c:pt>
              </c:strCache>
            </c:strRef>
          </c:cat>
          <c:val>
            <c:numRef>
              <c:f>'PTS depres + somatic + function'!$D$4:$D$5</c:f>
              <c:numCache>
                <c:formatCode>0.000</c:formatCode>
                <c:ptCount val="2"/>
                <c:pt idx="0">
                  <c:v>0.8575867426204038</c:v>
                </c:pt>
                <c:pt idx="1">
                  <c:v>0.71619613670133631</c:v>
                </c:pt>
              </c:numCache>
            </c:numRef>
          </c:val>
          <c:extLst>
            <c:ext xmlns:c16="http://schemas.microsoft.com/office/drawing/2014/chart" uri="{C3380CC4-5D6E-409C-BE32-E72D297353CC}">
              <c16:uniqueId val="{00000002-6E32-4C3F-B18F-FE9971E0E9D5}"/>
            </c:ext>
          </c:extLst>
        </c:ser>
        <c:dLbls>
          <c:showLegendKey val="0"/>
          <c:showVal val="0"/>
          <c:showCatName val="0"/>
          <c:showSerName val="0"/>
          <c:showPercent val="0"/>
          <c:showBubbleSize val="0"/>
        </c:dLbls>
        <c:gapWidth val="70"/>
        <c:axId val="91122688"/>
        <c:axId val="91144960"/>
      </c:barChart>
      <c:catAx>
        <c:axId val="91122688"/>
        <c:scaling>
          <c:orientation val="minMax"/>
        </c:scaling>
        <c:delete val="0"/>
        <c:axPos val="b"/>
        <c:numFmt formatCode="General" sourceLinked="0"/>
        <c:majorTickMark val="none"/>
        <c:minorTickMark val="none"/>
        <c:tickLblPos val="nextTo"/>
        <c:spPr>
          <a:ln>
            <a:noFill/>
          </a:ln>
        </c:spPr>
        <c:txPr>
          <a:bodyPr/>
          <a:lstStyle/>
          <a:p>
            <a:pPr>
              <a:defRPr sz="1600" b="1"/>
            </a:pPr>
            <a:endParaRPr lang="LID4096"/>
          </a:p>
        </c:txPr>
        <c:crossAx val="91144960"/>
        <c:crosses val="autoZero"/>
        <c:auto val="1"/>
        <c:lblAlgn val="ctr"/>
        <c:lblOffset val="100"/>
        <c:noMultiLvlLbl val="0"/>
      </c:catAx>
      <c:valAx>
        <c:axId val="91144960"/>
        <c:scaling>
          <c:orientation val="minMax"/>
        </c:scaling>
        <c:delete val="1"/>
        <c:axPos val="l"/>
        <c:numFmt formatCode="0.000" sourceLinked="1"/>
        <c:majorTickMark val="out"/>
        <c:minorTickMark val="none"/>
        <c:tickLblPos val="none"/>
        <c:crossAx val="91122688"/>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5.2493438320211153E-3"/>
          <c:y val="8.7583373129576578E-2"/>
          <c:w val="0.98687664041994749"/>
          <c:h val="0.79326895393696195"/>
        </c:manualLayout>
      </c:layout>
      <c:barChart>
        <c:barDir val="col"/>
        <c:grouping val="percentStacked"/>
        <c:varyColors val="0"/>
        <c:ser>
          <c:idx val="0"/>
          <c:order val="0"/>
          <c:tx>
            <c:strRef>
              <c:f>'בקשת עזרה'!$B$4</c:f>
              <c:strCache>
                <c:ptCount val="1"/>
                <c:pt idx="0">
                  <c:v>No</c:v>
                </c:pt>
              </c:strCache>
            </c:strRef>
          </c:tx>
          <c:spPr>
            <a:solidFill>
              <a:srgbClr val="00B050"/>
            </a:solidFill>
          </c:spPr>
          <c:invertIfNegative val="0"/>
          <c:dLbls>
            <c:spPr>
              <a:noFill/>
              <a:ln>
                <a:noFill/>
              </a:ln>
              <a:effectLst/>
            </c:spPr>
            <c:txPr>
              <a:bodyPr/>
              <a:lstStyle/>
              <a:p>
                <a:pPr>
                  <a:defRPr sz="1800" b="1"/>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'בקשת עזרה'!$C$3:$E$3</c:f>
              <c:strCache>
                <c:ptCount val="3"/>
                <c:pt idx="0">
                  <c:v>Resilience</c:v>
                </c:pt>
                <c:pt idx="1">
                  <c:v>Partial Clinical Symptoms</c:v>
                </c:pt>
                <c:pt idx="2">
                  <c:v>Clinical PTSD</c:v>
                </c:pt>
              </c:strCache>
            </c:strRef>
          </c:cat>
          <c:val>
            <c:numRef>
              <c:f>'בקשת עזרה'!$C$4:$E$4</c:f>
              <c:numCache>
                <c:formatCode>0.00%</c:formatCode>
                <c:ptCount val="3"/>
                <c:pt idx="0">
                  <c:v>0.86607142857143582</c:v>
                </c:pt>
                <c:pt idx="1">
                  <c:v>0.51627906976743543</c:v>
                </c:pt>
                <c:pt idx="2">
                  <c:v>0.27586206896552062</c:v>
                </c:pt>
              </c:numCache>
            </c:numRef>
          </c:val>
          <c:extLst>
            <c:ext xmlns:c16="http://schemas.microsoft.com/office/drawing/2014/chart" uri="{C3380CC4-5D6E-409C-BE32-E72D297353CC}">
              <c16:uniqueId val="{00000000-A768-4680-A2FC-D318EFBACDD0}"/>
            </c:ext>
          </c:extLst>
        </c:ser>
        <c:ser>
          <c:idx val="1"/>
          <c:order val="1"/>
          <c:tx>
            <c:strRef>
              <c:f>'בקשת עזרה'!$B$5</c:f>
              <c:strCache>
                <c:ptCount val="1"/>
                <c:pt idx="0">
                  <c:v>Not sure</c:v>
                </c:pt>
              </c:strCache>
            </c:strRef>
          </c:tx>
          <c:spPr>
            <a:solidFill>
              <a:srgbClr val="7030A0"/>
            </a:solidFill>
          </c:spPr>
          <c:invertIfNegative val="0"/>
          <c:dLbls>
            <c:spPr>
              <a:noFill/>
              <a:ln>
                <a:noFill/>
              </a:ln>
              <a:effectLst/>
            </c:spPr>
            <c:txPr>
              <a:bodyPr/>
              <a:lstStyle/>
              <a:p>
                <a:pPr>
                  <a:defRPr sz="1800" b="1"/>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'בקשת עזרה'!$C$3:$E$3</c:f>
              <c:strCache>
                <c:ptCount val="3"/>
                <c:pt idx="0">
                  <c:v>Resilience</c:v>
                </c:pt>
                <c:pt idx="1">
                  <c:v>Partial Clinical Symptoms</c:v>
                </c:pt>
                <c:pt idx="2">
                  <c:v>Clinical PTSD</c:v>
                </c:pt>
              </c:strCache>
            </c:strRef>
          </c:cat>
          <c:val>
            <c:numRef>
              <c:f>'בקשת עזרה'!$C$5:$E$5</c:f>
              <c:numCache>
                <c:formatCode>0.00%</c:formatCode>
                <c:ptCount val="3"/>
                <c:pt idx="0">
                  <c:v>0.11607142857142859</c:v>
                </c:pt>
                <c:pt idx="1">
                  <c:v>0.2558139534883721</c:v>
                </c:pt>
                <c:pt idx="2">
                  <c:v>0.17241379310345001</c:v>
                </c:pt>
              </c:numCache>
            </c:numRef>
          </c:val>
          <c:extLst>
            <c:ext xmlns:c16="http://schemas.microsoft.com/office/drawing/2014/chart" uri="{C3380CC4-5D6E-409C-BE32-E72D297353CC}">
              <c16:uniqueId val="{00000001-A768-4680-A2FC-D318EFBACDD0}"/>
            </c:ext>
          </c:extLst>
        </c:ser>
        <c:ser>
          <c:idx val="2"/>
          <c:order val="2"/>
          <c:tx>
            <c:strRef>
              <c:f>'בקשת עזרה'!$B$6</c:f>
              <c:strCache>
                <c:ptCount val="1"/>
                <c:pt idx="0">
                  <c:v>Yes</c:v>
                </c:pt>
              </c:strCache>
            </c:strRef>
          </c:tx>
          <c:spPr>
            <a:solidFill>
              <a:srgbClr val="FF0000"/>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68-4680-A2FC-D318EFBACDD0}"/>
                </c:ext>
              </c:extLst>
            </c:dLbl>
            <c:spPr>
              <a:noFill/>
              <a:ln>
                <a:noFill/>
              </a:ln>
              <a:effectLst/>
            </c:spPr>
            <c:txPr>
              <a:bodyPr/>
              <a:lstStyle/>
              <a:p>
                <a:pPr>
                  <a:defRPr sz="1800" b="1"/>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'בקשת עזרה'!$C$3:$E$3</c:f>
              <c:strCache>
                <c:ptCount val="3"/>
                <c:pt idx="0">
                  <c:v>Resilience</c:v>
                </c:pt>
                <c:pt idx="1">
                  <c:v>Partial Clinical Symptoms</c:v>
                </c:pt>
                <c:pt idx="2">
                  <c:v>Clinical PTSD</c:v>
                </c:pt>
              </c:strCache>
            </c:strRef>
          </c:cat>
          <c:val>
            <c:numRef>
              <c:f>'בקשת עזרה'!$C$6:$E$6</c:f>
              <c:numCache>
                <c:formatCode>0.00%</c:formatCode>
                <c:ptCount val="3"/>
                <c:pt idx="0">
                  <c:v>1.7857142857142856E-2</c:v>
                </c:pt>
                <c:pt idx="1">
                  <c:v>0.22790697674418606</c:v>
                </c:pt>
                <c:pt idx="2">
                  <c:v>0.5517241379310347</c:v>
                </c:pt>
              </c:numCache>
            </c:numRef>
          </c:val>
          <c:extLst>
            <c:ext xmlns:c16="http://schemas.microsoft.com/office/drawing/2014/chart" uri="{C3380CC4-5D6E-409C-BE32-E72D297353CC}">
              <c16:uniqueId val="{00000003-A768-4680-A2FC-D318EFBACDD0}"/>
            </c:ext>
          </c:extLst>
        </c:ser>
        <c:dLbls>
          <c:showLegendKey val="0"/>
          <c:showVal val="0"/>
          <c:showCatName val="0"/>
          <c:showSerName val="0"/>
          <c:showPercent val="0"/>
          <c:showBubbleSize val="0"/>
        </c:dLbls>
        <c:gapWidth val="100"/>
        <c:overlap val="80"/>
        <c:axId val="91461120"/>
        <c:axId val="91462656"/>
      </c:barChart>
      <c:catAx>
        <c:axId val="91461120"/>
        <c:scaling>
          <c:orientation val="minMax"/>
        </c:scaling>
        <c:delete val="0"/>
        <c:axPos val="b"/>
        <c:numFmt formatCode="General" sourceLinked="1"/>
        <c:majorTickMark val="none"/>
        <c:minorTickMark val="none"/>
        <c:tickLblPos val="nextTo"/>
        <c:spPr>
          <a:ln>
            <a:noFill/>
          </a:ln>
        </c:spPr>
        <c:txPr>
          <a:bodyPr/>
          <a:lstStyle/>
          <a:p>
            <a:pPr>
              <a:defRPr sz="1800" b="1"/>
            </a:pPr>
            <a:endParaRPr lang="LID4096"/>
          </a:p>
        </c:txPr>
        <c:crossAx val="91462656"/>
        <c:crosses val="autoZero"/>
        <c:auto val="1"/>
        <c:lblAlgn val="ctr"/>
        <c:lblOffset val="100"/>
        <c:noMultiLvlLbl val="0"/>
      </c:catAx>
      <c:valAx>
        <c:axId val="91462656"/>
        <c:scaling>
          <c:orientation val="minMax"/>
        </c:scaling>
        <c:delete val="1"/>
        <c:axPos val="l"/>
        <c:numFmt formatCode="0%" sourceLinked="1"/>
        <c:majorTickMark val="out"/>
        <c:minorTickMark val="none"/>
        <c:tickLblPos val="none"/>
        <c:crossAx val="91461120"/>
        <c:crosses val="autoZero"/>
        <c:crossBetween val="between"/>
      </c:valAx>
      <c:spPr>
        <a:noFill/>
        <a:ln w="25400">
          <a:noFill/>
        </a:ln>
      </c:spPr>
    </c:plotArea>
    <c:legend>
      <c:legendPos val="t"/>
      <c:layout>
        <c:manualLayout>
          <c:xMode val="edge"/>
          <c:yMode val="edge"/>
          <c:x val="8.4183170702822704E-2"/>
          <c:y val="0"/>
          <c:w val="0.83163365859436145"/>
          <c:h val="6.1551484563415373E-2"/>
        </c:manualLayout>
      </c:layout>
      <c:overlay val="0"/>
      <c:txPr>
        <a:bodyPr/>
        <a:lstStyle/>
        <a:p>
          <a:pPr>
            <a:defRPr sz="1800" b="1"/>
          </a:pPr>
          <a:endParaRPr lang="LID4096"/>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93438320210476E-3"/>
          <c:y val="8.7583373129576578E-2"/>
          <c:w val="0.98687664041994749"/>
          <c:h val="0.74134841057635392"/>
        </c:manualLayout>
      </c:layout>
      <c:barChart>
        <c:barDir val="col"/>
        <c:grouping val="percentStacked"/>
        <c:varyColors val="0"/>
        <c:ser>
          <c:idx val="0"/>
          <c:order val="0"/>
          <c:tx>
            <c:strRef>
              <c:f>'בקשת עזרה'!$B$4</c:f>
              <c:strCache>
                <c:ptCount val="1"/>
                <c:pt idx="0">
                  <c:v>No</c:v>
                </c:pt>
              </c:strCache>
            </c:strRef>
          </c:tx>
          <c:spPr>
            <a:solidFill>
              <a:schemeClr val="bg1">
                <a:lumMod val="95000"/>
              </a:schemeClr>
            </a:solidFill>
          </c:spPr>
          <c:invertIfNegative val="0"/>
          <c:dPt>
            <c:idx val="0"/>
            <c:invertIfNegative val="0"/>
            <c:bubble3D val="0"/>
            <c:spPr>
              <a:solidFill>
                <a:schemeClr val="bg1">
                  <a:lumMod val="95000"/>
                </a:schemeClr>
              </a:solidFill>
              <a:ln w="38100">
                <a:solidFill>
                  <a:srgbClr val="00B050"/>
                </a:solidFill>
              </a:ln>
            </c:spPr>
            <c:extLst>
              <c:ext xmlns:c16="http://schemas.microsoft.com/office/drawing/2014/chart" uri="{C3380CC4-5D6E-409C-BE32-E72D297353CC}">
                <c16:uniqueId val="{00000000-07AD-4AB0-9FAA-21448039984E}"/>
              </c:ext>
            </c:extLst>
          </c:dPt>
          <c:dPt>
            <c:idx val="2"/>
            <c:invertIfNegative val="0"/>
            <c:bubble3D val="0"/>
            <c:spPr>
              <a:solidFill>
                <a:schemeClr val="bg1">
                  <a:lumMod val="95000"/>
                </a:schemeClr>
              </a:solidFill>
              <a:ln w="38100">
                <a:solidFill>
                  <a:srgbClr val="FF0000"/>
                </a:solidFill>
              </a:ln>
            </c:spPr>
            <c:extLst>
              <c:ext xmlns:c16="http://schemas.microsoft.com/office/drawing/2014/chart" uri="{C3380CC4-5D6E-409C-BE32-E72D297353CC}">
                <c16:uniqueId val="{00000001-07AD-4AB0-9FAA-21448039984E}"/>
              </c:ext>
            </c:extLst>
          </c:dPt>
          <c:dLbls>
            <c:spPr>
              <a:noFill/>
              <a:ln>
                <a:noFill/>
              </a:ln>
              <a:effectLst/>
            </c:spPr>
            <c:txPr>
              <a:bodyPr/>
              <a:lstStyle/>
              <a:p>
                <a:pPr>
                  <a:defRPr sz="1800" b="1"/>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'בקשת עזרה'!$C$3:$E$3</c:f>
              <c:strCache>
                <c:ptCount val="3"/>
                <c:pt idx="0">
                  <c:v>Resilient
(n=112)</c:v>
                </c:pt>
                <c:pt idx="1">
                  <c:v>Partial Clinical Symptoms
(n=215)</c:v>
                </c:pt>
                <c:pt idx="2">
                  <c:v>Clinical PTSD
(n=29)</c:v>
                </c:pt>
              </c:strCache>
            </c:strRef>
          </c:cat>
          <c:val>
            <c:numRef>
              <c:f>'בקשת עזרה'!$C$4:$E$4</c:f>
              <c:numCache>
                <c:formatCode>0.00%</c:formatCode>
                <c:ptCount val="3"/>
                <c:pt idx="0">
                  <c:v>0.86607142857143038</c:v>
                </c:pt>
                <c:pt idx="1">
                  <c:v>0.5162790697674402</c:v>
                </c:pt>
                <c:pt idx="2">
                  <c:v>0.27586206896551813</c:v>
                </c:pt>
              </c:numCache>
            </c:numRef>
          </c:val>
          <c:extLst>
            <c:ext xmlns:c16="http://schemas.microsoft.com/office/drawing/2014/chart" uri="{C3380CC4-5D6E-409C-BE32-E72D297353CC}">
              <c16:uniqueId val="{00000002-07AD-4AB0-9FAA-21448039984E}"/>
            </c:ext>
          </c:extLst>
        </c:ser>
        <c:ser>
          <c:idx val="1"/>
          <c:order val="1"/>
          <c:tx>
            <c:strRef>
              <c:f>'בקשת עזרה'!$B$5</c:f>
              <c:strCache>
                <c:ptCount val="1"/>
                <c:pt idx="0">
                  <c:v>Not sure</c:v>
                </c:pt>
              </c:strCache>
            </c:strRef>
          </c:tx>
          <c:spPr>
            <a:solidFill>
              <a:schemeClr val="bg1">
                <a:lumMod val="75000"/>
              </a:schemeClr>
            </a:solidFill>
          </c:spPr>
          <c:invertIfNegative val="0"/>
          <c:dPt>
            <c:idx val="0"/>
            <c:invertIfNegative val="0"/>
            <c:bubble3D val="0"/>
            <c:spPr>
              <a:solidFill>
                <a:schemeClr val="bg1">
                  <a:lumMod val="75000"/>
                </a:schemeClr>
              </a:solidFill>
              <a:ln w="38100">
                <a:solidFill>
                  <a:srgbClr val="00B050"/>
                </a:solidFill>
              </a:ln>
            </c:spPr>
            <c:extLst>
              <c:ext xmlns:c16="http://schemas.microsoft.com/office/drawing/2014/chart" uri="{C3380CC4-5D6E-409C-BE32-E72D297353CC}">
                <c16:uniqueId val="{00000003-07AD-4AB0-9FAA-21448039984E}"/>
              </c:ext>
            </c:extLst>
          </c:dPt>
          <c:dPt>
            <c:idx val="2"/>
            <c:invertIfNegative val="0"/>
            <c:bubble3D val="0"/>
            <c:spPr>
              <a:solidFill>
                <a:schemeClr val="bg1">
                  <a:lumMod val="75000"/>
                </a:schemeClr>
              </a:solidFill>
              <a:ln w="38100">
                <a:solidFill>
                  <a:srgbClr val="FF0000"/>
                </a:solidFill>
              </a:ln>
            </c:spPr>
            <c:extLst>
              <c:ext xmlns:c16="http://schemas.microsoft.com/office/drawing/2014/chart" uri="{C3380CC4-5D6E-409C-BE32-E72D297353CC}">
                <c16:uniqueId val="{00000004-07AD-4AB0-9FAA-21448039984E}"/>
              </c:ext>
            </c:extLst>
          </c:dPt>
          <c:dLbls>
            <c:spPr>
              <a:noFill/>
              <a:ln>
                <a:noFill/>
              </a:ln>
              <a:effectLst/>
            </c:spPr>
            <c:txPr>
              <a:bodyPr/>
              <a:lstStyle/>
              <a:p>
                <a:pPr>
                  <a:defRPr sz="1800" b="1"/>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'בקשת עזרה'!$C$3:$E$3</c:f>
              <c:strCache>
                <c:ptCount val="3"/>
                <c:pt idx="0">
                  <c:v>Resilient
(n=112)</c:v>
                </c:pt>
                <c:pt idx="1">
                  <c:v>Partial Clinical Symptoms
(n=215)</c:v>
                </c:pt>
                <c:pt idx="2">
                  <c:v>Clinical PTSD
(n=29)</c:v>
                </c:pt>
              </c:strCache>
            </c:strRef>
          </c:cat>
          <c:val>
            <c:numRef>
              <c:f>'בקשת עזרה'!$C$5:$E$5</c:f>
              <c:numCache>
                <c:formatCode>0.00%</c:formatCode>
                <c:ptCount val="3"/>
                <c:pt idx="0">
                  <c:v>0.11607142857142859</c:v>
                </c:pt>
                <c:pt idx="1">
                  <c:v>0.2558139534883721</c:v>
                </c:pt>
                <c:pt idx="2">
                  <c:v>0.17241379310344876</c:v>
                </c:pt>
              </c:numCache>
            </c:numRef>
          </c:val>
          <c:extLst>
            <c:ext xmlns:c16="http://schemas.microsoft.com/office/drawing/2014/chart" uri="{C3380CC4-5D6E-409C-BE32-E72D297353CC}">
              <c16:uniqueId val="{00000005-07AD-4AB0-9FAA-21448039984E}"/>
            </c:ext>
          </c:extLst>
        </c:ser>
        <c:ser>
          <c:idx val="2"/>
          <c:order val="2"/>
          <c:tx>
            <c:strRef>
              <c:f>'בקשת עזרה'!$B$6</c:f>
              <c:strCache>
                <c:ptCount val="1"/>
                <c:pt idx="0">
                  <c:v>Yes</c:v>
                </c:pt>
              </c:strCache>
            </c:strRef>
          </c:tx>
          <c:spPr>
            <a:solidFill>
              <a:schemeClr val="bg1">
                <a:lumMod val="50000"/>
              </a:schemeClr>
            </a:solidFill>
          </c:spPr>
          <c:invertIfNegative val="0"/>
          <c:dPt>
            <c:idx val="0"/>
            <c:invertIfNegative val="0"/>
            <c:bubble3D val="0"/>
            <c:spPr>
              <a:solidFill>
                <a:schemeClr val="bg1">
                  <a:lumMod val="50000"/>
                </a:schemeClr>
              </a:solidFill>
              <a:ln w="38100">
                <a:solidFill>
                  <a:srgbClr val="00B050"/>
                </a:solidFill>
              </a:ln>
            </c:spPr>
            <c:extLst>
              <c:ext xmlns:c16="http://schemas.microsoft.com/office/drawing/2014/chart" uri="{C3380CC4-5D6E-409C-BE32-E72D297353CC}">
                <c16:uniqueId val="{00000006-07AD-4AB0-9FAA-21448039984E}"/>
              </c:ext>
            </c:extLst>
          </c:dPt>
          <c:dPt>
            <c:idx val="2"/>
            <c:invertIfNegative val="0"/>
            <c:bubble3D val="0"/>
            <c:spPr>
              <a:solidFill>
                <a:schemeClr val="bg1">
                  <a:lumMod val="50000"/>
                </a:schemeClr>
              </a:solidFill>
              <a:ln w="38100">
                <a:solidFill>
                  <a:srgbClr val="FF0000"/>
                </a:solidFill>
              </a:ln>
            </c:spPr>
            <c:extLst>
              <c:ext xmlns:c16="http://schemas.microsoft.com/office/drawing/2014/chart" uri="{C3380CC4-5D6E-409C-BE32-E72D297353CC}">
                <c16:uniqueId val="{00000007-07AD-4AB0-9FAA-21448039984E}"/>
              </c:ext>
            </c:extLst>
          </c:dPt>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AD-4AB0-9FAA-21448039984E}"/>
                </c:ext>
              </c:extLst>
            </c:dLbl>
            <c:spPr>
              <a:noFill/>
              <a:ln>
                <a:noFill/>
              </a:ln>
              <a:effectLst/>
            </c:spPr>
            <c:txPr>
              <a:bodyPr/>
              <a:lstStyle/>
              <a:p>
                <a:pPr>
                  <a:defRPr sz="1800" b="1"/>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'בקשת עזרה'!$C$3:$E$3</c:f>
              <c:strCache>
                <c:ptCount val="3"/>
                <c:pt idx="0">
                  <c:v>Resilient
(n=112)</c:v>
                </c:pt>
                <c:pt idx="1">
                  <c:v>Partial Clinical Symptoms
(n=215)</c:v>
                </c:pt>
                <c:pt idx="2">
                  <c:v>Clinical PTSD
(n=29)</c:v>
                </c:pt>
              </c:strCache>
            </c:strRef>
          </c:cat>
          <c:val>
            <c:numRef>
              <c:f>'בקשת עזרה'!$C$6:$E$6</c:f>
              <c:numCache>
                <c:formatCode>0.00%</c:formatCode>
                <c:ptCount val="3"/>
                <c:pt idx="0">
                  <c:v>1.7857142857142856E-2</c:v>
                </c:pt>
                <c:pt idx="1">
                  <c:v>0.22790697674418606</c:v>
                </c:pt>
                <c:pt idx="2">
                  <c:v>0.5517241379310347</c:v>
                </c:pt>
              </c:numCache>
            </c:numRef>
          </c:val>
          <c:extLst>
            <c:ext xmlns:c16="http://schemas.microsoft.com/office/drawing/2014/chart" uri="{C3380CC4-5D6E-409C-BE32-E72D297353CC}">
              <c16:uniqueId val="{00000008-07AD-4AB0-9FAA-21448039984E}"/>
            </c:ext>
          </c:extLst>
        </c:ser>
        <c:dLbls>
          <c:showLegendKey val="0"/>
          <c:showVal val="0"/>
          <c:showCatName val="0"/>
          <c:showSerName val="0"/>
          <c:showPercent val="0"/>
          <c:showBubbleSize val="0"/>
        </c:dLbls>
        <c:gapWidth val="100"/>
        <c:overlap val="100"/>
        <c:axId val="104586624"/>
        <c:axId val="104604800"/>
      </c:barChart>
      <c:catAx>
        <c:axId val="104586624"/>
        <c:scaling>
          <c:orientation val="minMax"/>
        </c:scaling>
        <c:delete val="0"/>
        <c:axPos val="b"/>
        <c:numFmt formatCode="General" sourceLinked="1"/>
        <c:majorTickMark val="none"/>
        <c:minorTickMark val="none"/>
        <c:tickLblPos val="nextTo"/>
        <c:spPr>
          <a:ln>
            <a:noFill/>
          </a:ln>
        </c:spPr>
        <c:txPr>
          <a:bodyPr/>
          <a:lstStyle/>
          <a:p>
            <a:pPr>
              <a:defRPr sz="1800" b="1"/>
            </a:pPr>
            <a:endParaRPr lang="LID4096"/>
          </a:p>
        </c:txPr>
        <c:crossAx val="104604800"/>
        <c:crosses val="autoZero"/>
        <c:auto val="1"/>
        <c:lblAlgn val="ctr"/>
        <c:lblOffset val="100"/>
        <c:noMultiLvlLbl val="0"/>
      </c:catAx>
      <c:valAx>
        <c:axId val="104604800"/>
        <c:scaling>
          <c:orientation val="minMax"/>
        </c:scaling>
        <c:delete val="1"/>
        <c:axPos val="l"/>
        <c:numFmt formatCode="0%" sourceLinked="1"/>
        <c:majorTickMark val="out"/>
        <c:minorTickMark val="none"/>
        <c:tickLblPos val="none"/>
        <c:crossAx val="104586624"/>
        <c:crosses val="autoZero"/>
        <c:crossBetween val="between"/>
      </c:valAx>
      <c:spPr>
        <a:noFill/>
        <a:ln w="25400">
          <a:noFill/>
        </a:ln>
      </c:spPr>
    </c:plotArea>
    <c:legend>
      <c:legendPos val="t"/>
      <c:legendEntry>
        <c:idx val="0"/>
        <c:txPr>
          <a:bodyPr/>
          <a:lstStyle/>
          <a:p>
            <a:pPr>
              <a:defRPr sz="2400" b="1"/>
            </a:pPr>
            <a:endParaRPr lang="LID4096"/>
          </a:p>
        </c:txPr>
      </c:legendEntry>
      <c:legendEntry>
        <c:idx val="1"/>
        <c:txPr>
          <a:bodyPr/>
          <a:lstStyle/>
          <a:p>
            <a:pPr>
              <a:defRPr sz="2400" b="1"/>
            </a:pPr>
            <a:endParaRPr lang="LID4096"/>
          </a:p>
        </c:txPr>
      </c:legendEntry>
      <c:legendEntry>
        <c:idx val="2"/>
        <c:txPr>
          <a:bodyPr/>
          <a:lstStyle/>
          <a:p>
            <a:pPr>
              <a:defRPr sz="2400" b="1"/>
            </a:pPr>
            <a:endParaRPr lang="LID4096"/>
          </a:p>
        </c:txPr>
      </c:legendEntry>
      <c:layout>
        <c:manualLayout>
          <c:xMode val="edge"/>
          <c:yMode val="edge"/>
          <c:x val="0"/>
          <c:y val="0"/>
          <c:w val="1"/>
          <c:h val="9.9281788472964941E-2"/>
        </c:manualLayout>
      </c:layout>
      <c:overlay val="0"/>
      <c:txPr>
        <a:bodyPr/>
        <a:lstStyle/>
        <a:p>
          <a:pPr>
            <a:defRPr sz="1800" b="1"/>
          </a:pPr>
          <a:endParaRPr lang="LID4096"/>
        </a:p>
      </c:txPr>
    </c:legend>
    <c:plotVisOnly val="1"/>
    <c:dispBlanksAs val="gap"/>
    <c:showDLblsOverMax val="0"/>
  </c:chart>
  <c:spPr>
    <a:noFill/>
    <a:ln>
      <a:noFill/>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29FE5C0-9F39-4262-A6B5-C8129606D976}" type="datetimeFigureOut">
              <a:rPr lang="en-US" smtClean="0"/>
              <a:t>1/21/2025</a:t>
            </a:fld>
            <a:endParaRPr lang="en-US" dirty="0"/>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753FE62-E457-4BFF-8956-663E0AF5AF8A}" type="slidenum">
              <a:rPr lang="en-US" smtClean="0"/>
              <a:t>‹#›</a:t>
            </a:fld>
            <a:endParaRPr lang="en-US" dirty="0"/>
          </a:p>
        </p:txBody>
      </p:sp>
    </p:spTree>
    <p:extLst>
      <p:ext uri="{BB962C8B-B14F-4D97-AF65-F5344CB8AC3E}">
        <p14:creationId xmlns:p14="http://schemas.microsoft.com/office/powerpoint/2010/main" val="3847194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089B3BA-DA9B-CC43-93F9-10C255218C4E}" type="datetimeFigureOut">
              <a:rPr lang="en-US" smtClean="0"/>
              <a:t>1/21/2025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335F08D-25EC-E646-BC84-6991D54362A8}" type="slidenum">
              <a:rPr lang="en-US" smtClean="0"/>
              <a:t>‹#›</a:t>
            </a:fld>
            <a:endParaRPr lang="en-US" dirty="0"/>
          </a:p>
        </p:txBody>
      </p:sp>
    </p:spTree>
    <p:extLst>
      <p:ext uri="{BB962C8B-B14F-4D97-AF65-F5344CB8AC3E}">
        <p14:creationId xmlns:p14="http://schemas.microsoft.com/office/powerpoint/2010/main" val="7968494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5F08D-25EC-E646-BC84-6991D54362A8}" type="slidenum">
              <a:rPr lang="en-US" smtClean="0"/>
              <a:t>1</a:t>
            </a:fld>
            <a:endParaRPr lang="en-US" dirty="0"/>
          </a:p>
        </p:txBody>
      </p:sp>
    </p:spTree>
    <p:extLst>
      <p:ext uri="{BB962C8B-B14F-4D97-AF65-F5344CB8AC3E}">
        <p14:creationId xmlns:p14="http://schemas.microsoft.com/office/powerpoint/2010/main" val="106996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948BD20-2D20-4F46-AB4C-40611D055638}" type="slidenum">
              <a:rPr lang="he-IL" smtClean="0"/>
              <a:pPr/>
              <a:t>13</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pPr algn="l" rtl="0" eaLnBrk="1" hangingPunct="1"/>
            <a:r>
              <a:rPr lang="en-US" sz="1400" dirty="0"/>
              <a:t>An important finding that should be highlighted is the fact that 2/3 of the students suffering from post-traumatic symptoms did not turn, and were not referred, for treatment. Neither teachers nor parents, though perhaps quite dedicated, know how to identify post-traumatic distress in children and adolescents. Therefore it is imperative to actively reach out to screen youth. The most effective method of discovering these symptoms is to ask children and youth directly. </a:t>
            </a:r>
          </a:p>
        </p:txBody>
      </p:sp>
    </p:spTree>
    <p:extLst>
      <p:ext uri="{BB962C8B-B14F-4D97-AF65-F5344CB8AC3E}">
        <p14:creationId xmlns:p14="http://schemas.microsoft.com/office/powerpoint/2010/main" val="255758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ABF41C7-7E0C-4AF9-A068-2FB375CF6C08}" type="slidenum">
              <a:rPr lang="he-IL" smtClean="0"/>
              <a:pPr/>
              <a:t>14</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p:spPr>
        <p:txBody>
          <a:bodyPr/>
          <a:lstStyle/>
          <a:p>
            <a:pPr eaLnBrk="1" hangingPunct="1"/>
            <a:r>
              <a:rPr lang="en-US" sz="2000" dirty="0"/>
              <a:t>Israel has, unfortunately, been subject to a constant stream of traumatic events in recent years.  In addition to occurrences like everywhere else in the world:  car accidents, rape, abuse – Israel has experienced a steady stream of terrorist attacks and suicide bombings.  Here are the pictures of the bombing of Café Hillel, a popular café on a very busy street in Jerusalem</a:t>
            </a:r>
          </a:p>
        </p:txBody>
      </p:sp>
    </p:spTree>
    <p:extLst>
      <p:ext uri="{BB962C8B-B14F-4D97-AF65-F5344CB8AC3E}">
        <p14:creationId xmlns:p14="http://schemas.microsoft.com/office/powerpoint/2010/main" val="20486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129C004-7362-4117-8A61-5F0111A7896B}" type="slidenum">
              <a:rPr lang="he-IL" smtClean="0"/>
              <a:pPr/>
              <a:t>15</a:t>
            </a:fld>
            <a:endParaRPr lang="en-US"/>
          </a:p>
        </p:txBody>
      </p:sp>
      <p:sp>
        <p:nvSpPr>
          <p:cNvPr id="71683"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fld id="{C1BE9AF7-2A14-4E89-87C7-D3626CCEC065}" type="slidenum">
              <a:rPr lang="he-IL" sz="1200" i="0">
                <a:latin typeface="Arial" charset="0"/>
              </a:rPr>
              <a:pPr algn="l"/>
              <a:t>15</a:t>
            </a:fld>
            <a:endParaRPr lang="en-US" sz="1200" i="0">
              <a:latin typeface="Arial"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12076AA-F6F0-4955-95FB-45CB91F28ACD}" type="slidenum">
              <a:rPr lang="he-IL" smtClean="0"/>
              <a:pPr/>
              <a:t>16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a:p>
        </p:txBody>
      </p:sp>
      <p:sp>
        <p:nvSpPr>
          <p:cNvPr id="77828" name="Slide Number Placeholder 3"/>
          <p:cNvSpPr>
            <a:spLocks noGrp="1"/>
          </p:cNvSpPr>
          <p:nvPr>
            <p:ph type="sldNum" sz="quarter" idx="5"/>
          </p:nvPr>
        </p:nvSpPr>
        <p:spPr>
          <a:noFill/>
        </p:spPr>
        <p:txBody>
          <a:bodyPr/>
          <a:lstStyle/>
          <a:p>
            <a:fld id="{E56054E9-6B42-4312-8843-E76C48B6922A}" type="slidenum">
              <a:rPr lang="he-IL"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C15E109-1775-4F24-9E96-047BBF1AC541}" type="slidenum">
              <a:rPr lang="he-IL" smtClean="0"/>
              <a:pPr/>
              <a:t>18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lgn="l" rtl="0" eaLnBrk="1" hangingPunct="1"/>
            <a:r>
              <a:rPr lang="en-US" sz="1600"/>
              <a:t>Let me briefly present to you the screening instruments.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A137E84-1BCB-4BB1-9919-4DD14DCB8DC4}" type="slidenum">
              <a:rPr lang="he-IL" smtClean="0"/>
              <a:pPr/>
              <a:t>19</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lvl="0" rtl="0" hangingPunct="0"/>
            <a:r>
              <a:rPr lang="en-US" sz="1200" kern="1200" dirty="0">
                <a:solidFill>
                  <a:schemeClr val="tx1"/>
                </a:solidFill>
                <a:effectLst/>
                <a:latin typeface="+mn-lt"/>
                <a:ea typeface="+mn-ea"/>
                <a:cs typeface="+mn-cs"/>
              </a:rPr>
              <a:t>Baum, N.L, Lopes Cardozo, B., </a:t>
            </a:r>
            <a:r>
              <a:rPr lang="en-US" sz="1200" b="1" kern="1200" dirty="0">
                <a:solidFill>
                  <a:schemeClr val="tx1"/>
                </a:solidFill>
                <a:effectLst/>
                <a:latin typeface="+mn-lt"/>
                <a:ea typeface="+mn-ea"/>
                <a:cs typeface="+mn-cs"/>
              </a:rPr>
              <a:t>Pat-</a:t>
            </a:r>
            <a:r>
              <a:rPr lang="en-US" sz="1200" b="1" kern="1200" dirty="0" err="1">
                <a:solidFill>
                  <a:schemeClr val="tx1"/>
                </a:solidFill>
                <a:effectLst/>
                <a:latin typeface="+mn-lt"/>
                <a:ea typeface="+mn-ea"/>
                <a:cs typeface="+mn-cs"/>
              </a:rPr>
              <a:t>Horenzcyk</a:t>
            </a:r>
            <a:r>
              <a:rPr lang="en-US" sz="1200" b="1" kern="1200" dirty="0">
                <a:solidFill>
                  <a:schemeClr val="tx1"/>
                </a:solidFill>
                <a:effectLst/>
                <a:latin typeface="+mn-lt"/>
                <a:ea typeface="+mn-ea"/>
                <a:cs typeface="+mn-cs"/>
              </a:rPr>
              <a:t>, 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Ziv</a:t>
            </a:r>
            <a:r>
              <a:rPr lang="en-US" sz="1200" kern="1200" dirty="0">
                <a:solidFill>
                  <a:schemeClr val="tx1"/>
                </a:solidFill>
                <a:effectLst/>
                <a:latin typeface="+mn-lt"/>
                <a:ea typeface="+mn-ea"/>
                <a:cs typeface="+mn-cs"/>
              </a:rPr>
              <a:t>, Y., Blanton, C., Reza, A., </a:t>
            </a:r>
            <a:r>
              <a:rPr lang="en-US" sz="1200" kern="1200" dirty="0" err="1">
                <a:solidFill>
                  <a:schemeClr val="tx1"/>
                </a:solidFill>
                <a:effectLst/>
                <a:latin typeface="+mn-lt"/>
                <a:ea typeface="+mn-ea"/>
                <a:cs typeface="+mn-cs"/>
              </a:rPr>
              <a:t>Weltman</a:t>
            </a:r>
            <a:r>
              <a:rPr lang="en-US" sz="1200" kern="1200" dirty="0">
                <a:solidFill>
                  <a:schemeClr val="tx1"/>
                </a:solidFill>
                <a:effectLst/>
                <a:latin typeface="+mn-lt"/>
                <a:ea typeface="+mn-ea"/>
                <a:cs typeface="+mn-cs"/>
              </a:rPr>
              <a:t>, A. Brom, D. (2013). Training teachers to build resilience in children in the aftermath of war: A cluster randomized trial. </a:t>
            </a:r>
            <a:r>
              <a:rPr lang="en-US" sz="1200" i="1" kern="1200" dirty="0">
                <a:solidFill>
                  <a:schemeClr val="tx1"/>
                </a:solidFill>
                <a:effectLst/>
                <a:latin typeface="+mn-lt"/>
                <a:ea typeface="+mn-ea"/>
                <a:cs typeface="+mn-cs"/>
              </a:rPr>
              <a:t>Child and Youth Care Forum, 42, </a:t>
            </a:r>
            <a:r>
              <a:rPr lang="en-US" sz="1200" kern="1200" dirty="0">
                <a:solidFill>
                  <a:schemeClr val="tx1"/>
                </a:solidFill>
                <a:effectLst/>
                <a:latin typeface="+mn-lt"/>
                <a:ea typeface="+mn-ea"/>
                <a:cs typeface="+mn-cs"/>
              </a:rPr>
              <a:t>339-350. (DOI: 10.1007/s10566-013-9202-5).</a:t>
            </a:r>
          </a:p>
          <a:p>
            <a:pPr hangingPunct="0"/>
            <a:r>
              <a:rPr lang="en-US" sz="1200" kern="1200" dirty="0">
                <a:solidFill>
                  <a:schemeClr val="tx1"/>
                </a:solidFill>
                <a:effectLst/>
                <a:latin typeface="+mn-lt"/>
                <a:ea typeface="+mn-ea"/>
                <a:cs typeface="+mn-cs"/>
              </a:rPr>
              <a:t> </a:t>
            </a:r>
          </a:p>
          <a:p>
            <a:pPr lvl="0" hangingPunct="0"/>
            <a:r>
              <a:rPr lang="en-US" sz="1200" kern="1200" dirty="0" err="1">
                <a:solidFill>
                  <a:schemeClr val="tx1"/>
                </a:solidFill>
                <a:effectLst/>
                <a:latin typeface="+mn-lt"/>
                <a:ea typeface="+mn-ea"/>
                <a:cs typeface="+mn-cs"/>
              </a:rPr>
              <a:t>Kletter</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Rialon</a:t>
            </a:r>
            <a:r>
              <a:rPr lang="en-US" sz="1200" kern="1200" dirty="0">
                <a:solidFill>
                  <a:schemeClr val="tx1"/>
                </a:solidFill>
                <a:effectLst/>
                <a:latin typeface="+mn-lt"/>
                <a:ea typeface="+mn-ea"/>
                <a:cs typeface="+mn-cs"/>
              </a:rPr>
              <a:t>, R. A., </a:t>
            </a:r>
            <a:r>
              <a:rPr lang="en-US" sz="1200" kern="1200" dirty="0" err="1">
                <a:solidFill>
                  <a:schemeClr val="tx1"/>
                </a:solidFill>
                <a:effectLst/>
                <a:latin typeface="+mn-lt"/>
                <a:ea typeface="+mn-ea"/>
                <a:cs typeface="+mn-cs"/>
              </a:rPr>
              <a:t>Laor</a:t>
            </a:r>
            <a:r>
              <a:rPr lang="en-US" sz="1200" kern="1200" dirty="0">
                <a:solidFill>
                  <a:schemeClr val="tx1"/>
                </a:solidFill>
                <a:effectLst/>
                <a:latin typeface="+mn-lt"/>
                <a:ea typeface="+mn-ea"/>
                <a:cs typeface="+mn-cs"/>
              </a:rPr>
              <a:t>, N., Brom, D., </a:t>
            </a:r>
            <a:r>
              <a:rPr lang="en-US" sz="1200" b="1" kern="1200" dirty="0">
                <a:solidFill>
                  <a:schemeClr val="tx1"/>
                </a:solidFill>
                <a:effectLst/>
                <a:latin typeface="+mn-lt"/>
                <a:ea typeface="+mn-ea"/>
                <a:cs typeface="+mn-cs"/>
              </a:rPr>
              <a:t>Pat-Horenczyk, 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Shaheen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Hamiel</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Chemtob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C.,Weems</a:t>
            </a:r>
            <a:r>
              <a:rPr lang="en-US" sz="1200" kern="1200" dirty="0">
                <a:solidFill>
                  <a:schemeClr val="tx1"/>
                </a:solidFill>
                <a:effectLst/>
                <a:latin typeface="+mn-lt"/>
                <a:ea typeface="+mn-ea"/>
                <a:cs typeface="+mn-cs"/>
              </a:rPr>
              <a:t>, C. F., Feinstein, C., Lieberman, A., </a:t>
            </a:r>
            <a:r>
              <a:rPr lang="en-US" sz="1200" kern="1200" dirty="0" err="1">
                <a:solidFill>
                  <a:schemeClr val="tx1"/>
                </a:solidFill>
                <a:effectLst/>
                <a:latin typeface="+mn-lt"/>
                <a:ea typeface="+mn-ea"/>
                <a:cs typeface="+mn-cs"/>
              </a:rPr>
              <a:t>Reicherter</a:t>
            </a:r>
            <a:r>
              <a:rPr lang="en-US" sz="1200" kern="1200" dirty="0">
                <a:solidFill>
                  <a:schemeClr val="tx1"/>
                </a:solidFill>
                <a:effectLst/>
                <a:latin typeface="+mn-lt"/>
                <a:ea typeface="+mn-ea"/>
                <a:cs typeface="+mn-cs"/>
              </a:rPr>
              <a:t>, D., Song, S., &amp; Carrion, V.G. (2013). Helping children exposed to war and violence: Perspectives from an international work group on interventions for youth and families. </a:t>
            </a:r>
            <a:r>
              <a:rPr lang="en-US" sz="1200" i="1" kern="1200" dirty="0">
                <a:solidFill>
                  <a:schemeClr val="tx1"/>
                </a:solidFill>
                <a:effectLst/>
                <a:latin typeface="+mn-lt"/>
                <a:ea typeface="+mn-ea"/>
                <a:cs typeface="+mn-cs"/>
              </a:rPr>
              <a:t>Child &amp; Youth Care Forum</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42, </a:t>
            </a:r>
            <a:r>
              <a:rPr lang="en-US" sz="1200" kern="1200" dirty="0">
                <a:solidFill>
                  <a:schemeClr val="tx1"/>
                </a:solidFill>
                <a:effectLst/>
                <a:latin typeface="+mn-lt"/>
                <a:ea typeface="+mn-ea"/>
                <a:cs typeface="+mn-cs"/>
              </a:rPr>
              <a:t>371-388. (DOI: 10.1007/s10566-013-9203-4).</a:t>
            </a:r>
          </a:p>
          <a:p>
            <a:pPr eaLnBrk="1" hangingPunct="1"/>
            <a:endParaRPr lang="en-US" dirty="0"/>
          </a:p>
        </p:txBody>
      </p:sp>
    </p:spTree>
    <p:extLst>
      <p:ext uri="{BB962C8B-B14F-4D97-AF65-F5344CB8AC3E}">
        <p14:creationId xmlns:p14="http://schemas.microsoft.com/office/powerpoint/2010/main" val="299593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377F457-FA21-41B8-BAFB-4D5298F6CCA2}" type="slidenum">
              <a:rPr lang="he-IL" smtClean="0"/>
              <a:pPr/>
              <a:t>20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214770A2-93D2-4455-A60C-72F46C0C6F84}"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algn="l" rtl="0" eaLnBrk="1" hangingPunct="1">
              <a:lnSpc>
                <a:spcPct val="90000"/>
              </a:lnSpc>
            </a:pPr>
            <a:r>
              <a:rPr lang="en-US" sz="1600" dirty="0"/>
              <a:t>The exposure measure was divided to 3 categories:  of direct exposure, Indirect exposure and No exposure. </a:t>
            </a:r>
          </a:p>
          <a:p>
            <a:pPr algn="l" rtl="0" eaLnBrk="1" hangingPunct="1">
              <a:lnSpc>
                <a:spcPct val="90000"/>
              </a:lnSpc>
            </a:pPr>
            <a:r>
              <a:rPr lang="en-US" sz="1600" dirty="0"/>
              <a:t>Direct or personal exposure refers to the actual presence in a terrorist attack or knowing someone close to you who was killed or injured. It should be noted that this is not the traditional use of the term “direct exposure”, but with regard to children and adolescents, a family member who is killed or injured carries severe consequences which are no less than being directly exposed themselves. </a:t>
            </a:r>
          </a:p>
          <a:p>
            <a:pPr algn="l" rtl="0" eaLnBrk="1" hangingPunct="1">
              <a:lnSpc>
                <a:spcPct val="90000"/>
              </a:lnSpc>
            </a:pPr>
            <a:r>
              <a:rPr lang="en-US" sz="1600" dirty="0"/>
              <a:t>Indirect exposure refers to what we call “near miss” experiences, that is, the feeling that one can vividly visualize how it almost could have happened. This also effects those who were present just before or after, or had planned to be on the site of the event.    </a:t>
            </a:r>
          </a:p>
          <a:p>
            <a:pPr algn="l" rtl="0" eaLnBrk="1" hangingPunct="1">
              <a:lnSpc>
                <a:spcPct val="90000"/>
              </a:lnSpc>
            </a:pPr>
            <a:r>
              <a:rPr lang="en-US" sz="1600" dirty="0"/>
              <a:t>No exposure refers to those exposed only by way of media coverage, without personal involvement. </a:t>
            </a:r>
          </a:p>
        </p:txBody>
      </p:sp>
    </p:spTree>
    <p:extLst>
      <p:ext uri="{BB962C8B-B14F-4D97-AF65-F5344CB8AC3E}">
        <p14:creationId xmlns:p14="http://schemas.microsoft.com/office/powerpoint/2010/main" val="216632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822550B3-EEC7-48AF-81CA-3218FBB37572}"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a:lstStyle/>
          <a:p>
            <a:pPr algn="l" rtl="0" eaLnBrk="1" hangingPunct="1"/>
            <a:r>
              <a:rPr lang="en-US" sz="1400" dirty="0"/>
              <a:t>After trying to clarify the different exposure categories, let me give you an example of an individual case of a boy who regarded himself as non-exposed. </a:t>
            </a:r>
          </a:p>
          <a:p>
            <a:pPr algn="l" rtl="0" eaLnBrk="1" hangingPunct="1"/>
            <a:r>
              <a:rPr lang="en-US" sz="1400" dirty="0"/>
              <a:t> </a:t>
            </a:r>
          </a:p>
        </p:txBody>
      </p:sp>
    </p:spTree>
    <p:extLst>
      <p:ext uri="{BB962C8B-B14F-4D97-AF65-F5344CB8AC3E}">
        <p14:creationId xmlns:p14="http://schemas.microsoft.com/office/powerpoint/2010/main" val="145662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6B90DC-F093-4131-9928-117EBFB819E0}"/>
              </a:ext>
            </a:extLst>
          </p:cNvPr>
          <p:cNvSpPr>
            <a:spLocks noGrp="1" noChangeArrowheads="1"/>
          </p:cNvSpPr>
          <p:nvPr>
            <p:ph type="sldNum" sz="quarter" idx="5"/>
          </p:nvPr>
        </p:nvSpPr>
        <p:spPr>
          <a:ln/>
        </p:spPr>
        <p:txBody>
          <a:bodyPr/>
          <a:lstStyle/>
          <a:p>
            <a:fld id="{71252245-86A2-4DCD-B8FA-9FAAEBE9BAC6}" type="slidenum">
              <a:rPr lang="he-IL" altLang="LID4096"/>
              <a:pPr/>
              <a:t>4</a:t>
            </a:fld>
            <a:endParaRPr lang="LID4096" altLang="LID4096"/>
          </a:p>
        </p:txBody>
      </p:sp>
      <p:sp>
        <p:nvSpPr>
          <p:cNvPr id="19458" name="Rectangle 2">
            <a:extLst>
              <a:ext uri="{FF2B5EF4-FFF2-40B4-BE49-F238E27FC236}">
                <a16:creationId xmlns:a16="http://schemas.microsoft.com/office/drawing/2014/main" id="{7F4672D1-D232-486F-BA12-CC076F188594}"/>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2CCED2AD-82BD-42AD-9C43-01154DE8F804}"/>
              </a:ext>
            </a:extLst>
          </p:cNvPr>
          <p:cNvSpPr>
            <a:spLocks noGrp="1" noChangeArrowheads="1"/>
          </p:cNvSpPr>
          <p:nvPr>
            <p:ph type="body" idx="1"/>
          </p:nvPr>
        </p:nvSpPr>
        <p:spPr>
          <a:xfrm>
            <a:off x="914400" y="4343400"/>
            <a:ext cx="5029200" cy="4114800"/>
          </a:xfrm>
        </p:spPr>
        <p:txBody>
          <a:bodyPr/>
          <a:lstStyle/>
          <a:p>
            <a:pPr algn="l" rtl="0"/>
            <a:r>
              <a:rPr lang="en-US" altLang="LID4096" sz="1600"/>
              <a:t>We tend to use the word “trauma”  to describe different phenomena, sometimes we are referring to the traumatic events, or to the coping mechanism, or to the meaning of the event. We also may use the word trauma to describe the short term or long term results of the traumatic experience. </a:t>
            </a:r>
          </a:p>
        </p:txBody>
      </p:sp>
    </p:spTree>
    <p:extLst>
      <p:ext uri="{BB962C8B-B14F-4D97-AF65-F5344CB8AC3E}">
        <p14:creationId xmlns:p14="http://schemas.microsoft.com/office/powerpoint/2010/main" val="1860189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D206542-A6A2-4526-AF38-A3816F869645}"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86019"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marL="0" marR="0" lvl="0" indent="0" algn="l" defTabSz="914400" rtl="1" eaLnBrk="1" fontAlgn="base" latinLnBrk="0" hangingPunct="1">
              <a:lnSpc>
                <a:spcPct val="100000"/>
              </a:lnSpc>
              <a:spcBef>
                <a:spcPct val="0"/>
              </a:spcBef>
              <a:spcAft>
                <a:spcPct val="0"/>
              </a:spcAft>
              <a:buClrTx/>
              <a:buSzTx/>
              <a:buFontTx/>
              <a:buNone/>
              <a:tabLst/>
              <a:defRPr/>
            </a:pPr>
            <a:fld id="{0EB5DE50-62AF-4F3A-A6C7-426C90E73232}" type="slidenum">
              <a:rPr kumimoji="0" lang="he-IL"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86020" name="מציין מיקום של תמונת שקופית 1"/>
          <p:cNvSpPr>
            <a:spLocks noGrp="1" noRot="1" noChangeAspect="1" noTextEdit="1"/>
          </p:cNvSpPr>
          <p:nvPr>
            <p:ph type="sldImg"/>
          </p:nvPr>
        </p:nvSpPr>
        <p:spPr>
          <a:ln/>
        </p:spPr>
      </p:sp>
      <p:sp>
        <p:nvSpPr>
          <p:cNvPr id="86021" name="מציין מיקום של הערות 2"/>
          <p:cNvSpPr>
            <a:spLocks noGrp="1"/>
          </p:cNvSpPr>
          <p:nvPr>
            <p:ph type="body" idx="1"/>
          </p:nvPr>
        </p:nvSpPr>
        <p:spPr>
          <a:noFill/>
          <a:ln/>
        </p:spPr>
        <p:txBody>
          <a:bodyPr/>
          <a:lstStyle/>
          <a:p>
            <a:pPr eaLnBrk="1" hangingPunct="1"/>
            <a:endParaRPr lang="he-IL" dirty="0"/>
          </a:p>
        </p:txBody>
      </p:sp>
      <p:sp>
        <p:nvSpPr>
          <p:cNvPr id="4" name="מציין מיקום של מספר שקופית 3"/>
          <p:cNvSpPr txBox="1">
            <a:spLocks noGrp="1"/>
          </p:cNvSpPr>
          <p:nvPr/>
        </p:nvSpPr>
        <p:spPr>
          <a:xfrm>
            <a:off x="1588" y="8685213"/>
            <a:ext cx="2971800" cy="457200"/>
          </a:xfrm>
          <a:prstGeom prst="rect">
            <a:avLst/>
          </a:prstGeom>
          <a:noFill/>
        </p:spPr>
        <p:txBody>
          <a:bodyPr rtlCol="1" anchor="b"/>
          <a:lstStyle/>
          <a:p>
            <a:pPr marL="0" marR="0" lvl="0" indent="0" algn="l" defTabSz="914400" rtl="1" eaLnBrk="1" fontAlgn="auto" latinLnBrk="0" hangingPunct="1">
              <a:lnSpc>
                <a:spcPct val="100000"/>
              </a:lnSpc>
              <a:spcBef>
                <a:spcPts val="0"/>
              </a:spcBef>
              <a:spcAft>
                <a:spcPts val="0"/>
              </a:spcAft>
              <a:buClrTx/>
              <a:buSzTx/>
              <a:buFontTx/>
              <a:buNone/>
              <a:tabLst/>
              <a:defRPr/>
            </a:pPr>
            <a:fld id="{8A98A7E1-D9B4-4C38-9974-9A1AAF723803}" type="slidenum">
              <a:rPr kumimoji="0" lang="he-IL"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he-IL"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83046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E5D47DC7-2CE9-45A0-86F6-02C3AB068EEC}"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8067"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marL="0" marR="0" lvl="0" indent="0" algn="l" defTabSz="914400" rtl="1" eaLnBrk="1" fontAlgn="base" latinLnBrk="0" hangingPunct="1">
              <a:lnSpc>
                <a:spcPct val="100000"/>
              </a:lnSpc>
              <a:spcBef>
                <a:spcPct val="0"/>
              </a:spcBef>
              <a:spcAft>
                <a:spcPct val="0"/>
              </a:spcAft>
              <a:buClrTx/>
              <a:buSzTx/>
              <a:buFontTx/>
              <a:buNone/>
              <a:tabLst/>
              <a:defRPr/>
            </a:pPr>
            <a:fld id="{21E97469-818E-46AC-8E78-91A20ED55924}" type="slidenum">
              <a:rPr kumimoji="0" lang="he-IL"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27087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D745F9BA-A55D-4490-84D7-A88E8CB48F8F}"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9091"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marL="0" marR="0" lvl="0" indent="0" algn="l" defTabSz="914400" rtl="1" eaLnBrk="1" fontAlgn="base" latinLnBrk="0" hangingPunct="1">
              <a:lnSpc>
                <a:spcPct val="100000"/>
              </a:lnSpc>
              <a:spcBef>
                <a:spcPct val="0"/>
              </a:spcBef>
              <a:spcAft>
                <a:spcPct val="0"/>
              </a:spcAft>
              <a:buClrTx/>
              <a:buSzTx/>
              <a:buFontTx/>
              <a:buNone/>
              <a:tabLst/>
              <a:defRPr/>
            </a:pPr>
            <a:fld id="{0A74A932-5E8E-429D-BB07-0282CC6B9332}" type="slidenum">
              <a:rPr kumimoji="0" lang="he-IL"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40104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0008D340-85A6-4552-8594-24BA7B8F71D7}"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algn="l" rtl="0" eaLnBrk="1" hangingPunct="1"/>
            <a:r>
              <a:rPr lang="en-US" dirty="0"/>
              <a:t>There are several theoretical explanations regarding the relationship between traumatic experiences and risk-taking behavior. </a:t>
            </a:r>
          </a:p>
        </p:txBody>
      </p:sp>
    </p:spTree>
    <p:extLst>
      <p:ext uri="{BB962C8B-B14F-4D97-AF65-F5344CB8AC3E}">
        <p14:creationId xmlns:p14="http://schemas.microsoft.com/office/powerpoint/2010/main" val="1726219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3FF0EE0D-F04B-4B78-92A8-9C72655BC8B4}"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p:spPr>
        <p:txBody>
          <a:bodyPr/>
          <a:lstStyle/>
          <a:p>
            <a:pPr algn="l" rtl="0" eaLnBrk="1" hangingPunct="1"/>
            <a:r>
              <a:rPr lang="en-US"/>
              <a:t>Here are the results of the reported risk-taking behavior by the students. At first, we did not anticipate the high level of straightforward reporting and disclosure from the students to the questionnaire. The first numbers represent the level of self-report of this risk taking behavior among the entire student population. The larger numbers correspond to the specific group of students who suffer from post-traumatic symptoms. So you can see that risk taking behaviors are twice as prevalent among this affected group of students. For example…</a:t>
            </a:r>
          </a:p>
          <a:p>
            <a:pPr algn="l" rtl="0" eaLnBrk="1" hangingPunct="1"/>
            <a:r>
              <a:rPr lang="en-US"/>
              <a:t>It should be noted, that its not the mere exposure to trauma, but those students who identify with post-traumatic stress symptoms also report much higher levels of risk-taking behavior.  </a:t>
            </a:r>
          </a:p>
          <a:p>
            <a:pPr algn="l" rtl="0" eaLnBrk="1" hangingPunct="1"/>
            <a:r>
              <a:rPr lang="en-US"/>
              <a:t>The conclusion is, when you find PTSD, it is important to ask and look for risk-taking behavior, and when one encounters risk taking behavior, look for possible post-traumatic distress. </a:t>
            </a:r>
          </a:p>
        </p:txBody>
      </p:sp>
    </p:spTree>
    <p:extLst>
      <p:ext uri="{BB962C8B-B14F-4D97-AF65-F5344CB8AC3E}">
        <p14:creationId xmlns:p14="http://schemas.microsoft.com/office/powerpoint/2010/main" val="2492790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CD9CB2D9-B164-4BCE-83F0-A684AFCECBD3}"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algn="l" rtl="0" eaLnBrk="1" hangingPunct="1"/>
            <a:r>
              <a:rPr lang="en-US"/>
              <a:t>Lets listen to the ways that these adolescents describe their experiences with regard to danger and risk.  </a:t>
            </a:r>
          </a:p>
        </p:txBody>
      </p:sp>
    </p:spTree>
    <p:extLst>
      <p:ext uri="{BB962C8B-B14F-4D97-AF65-F5344CB8AC3E}">
        <p14:creationId xmlns:p14="http://schemas.microsoft.com/office/powerpoint/2010/main" val="1158026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US" sz="1200" b="0" kern="1200" dirty="0">
                <a:solidFill>
                  <a:schemeClr val="tx1"/>
                </a:solidFill>
                <a:effectLst/>
                <a:latin typeface="+mn-lt"/>
                <a:ea typeface="+mn-ea"/>
                <a:cs typeface="+mn-cs"/>
              </a:rPr>
              <a:t>Schiff, M., </a:t>
            </a:r>
            <a:r>
              <a:rPr lang="en-US" sz="1200" b="1" kern="1200" dirty="0">
                <a:solidFill>
                  <a:schemeClr val="tx1"/>
                </a:solidFill>
                <a:effectLst/>
                <a:latin typeface="+mn-lt"/>
                <a:ea typeface="+mn-ea"/>
                <a:cs typeface="+mn-cs"/>
              </a:rPr>
              <a:t>Pat-Horenczyk, R</a:t>
            </a:r>
            <a:r>
              <a:rPr lang="en-US" sz="1200" b="0" kern="1200" dirty="0">
                <a:solidFill>
                  <a:schemeClr val="tx1"/>
                </a:solidFill>
                <a:effectLst/>
                <a:latin typeface="+mn-lt"/>
                <a:ea typeface="+mn-ea"/>
                <a:cs typeface="+mn-cs"/>
              </a:rPr>
              <a:t>., Benbenishty, R., Brom, D., Baum, N., &amp; Astor, R.A. (2010). Do adolescents know when they need help in the aftermath of war? </a:t>
            </a:r>
            <a:r>
              <a:rPr lang="en-US" sz="1200" b="0" i="1" kern="1200" dirty="0">
                <a:solidFill>
                  <a:schemeClr val="tx1"/>
                </a:solidFill>
                <a:effectLst/>
                <a:latin typeface="+mn-lt"/>
                <a:ea typeface="+mn-ea"/>
                <a:cs typeface="+mn-cs"/>
              </a:rPr>
              <a:t>Journal of Traumatic Stress, 23(5), </a:t>
            </a:r>
            <a:r>
              <a:rPr lang="en-US" sz="1200" b="0" kern="1200" dirty="0">
                <a:solidFill>
                  <a:schemeClr val="tx1"/>
                </a:solidFill>
                <a:effectLst/>
                <a:latin typeface="+mn-lt"/>
                <a:ea typeface="+mn-ea"/>
                <a:cs typeface="+mn-cs"/>
              </a:rPr>
              <a:t>657-660</a:t>
            </a:r>
            <a:r>
              <a:rPr lang="en-US" sz="1200" b="0" i="1"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hangingPunct="0"/>
            <a:r>
              <a:rPr lang="en-US" sz="1200" kern="1200">
                <a:solidFill>
                  <a:schemeClr val="tx1"/>
                </a:solidFill>
                <a:effectLst/>
                <a:latin typeface="+mn-lt"/>
                <a:ea typeface="+mn-ea"/>
                <a:cs typeface="+mn-cs"/>
              </a:rPr>
              <a:t>Schiff, M., </a:t>
            </a:r>
            <a:r>
              <a:rPr lang="en-US" sz="1200" b="1" kern="1200">
                <a:solidFill>
                  <a:schemeClr val="tx1"/>
                </a:solidFill>
                <a:effectLst/>
                <a:latin typeface="+mn-lt"/>
                <a:ea typeface="+mn-ea"/>
                <a:cs typeface="+mn-cs"/>
              </a:rPr>
              <a:t>Pat-Horenczyk, R</a:t>
            </a:r>
            <a:r>
              <a:rPr lang="en-US" sz="1200" kern="1200">
                <a:solidFill>
                  <a:schemeClr val="tx1"/>
                </a:solidFill>
                <a:effectLst/>
                <a:latin typeface="+mn-lt"/>
                <a:ea typeface="+mn-ea"/>
                <a:cs typeface="+mn-cs"/>
              </a:rPr>
              <a:t>. &amp; Peled, O. (2010). The Role of Social Support for Israeli Adolescents Continually Exposed to Terrorism: Protective or Compensatory Factors? </a:t>
            </a:r>
            <a:r>
              <a:rPr lang="en-US" sz="1200" i="1" kern="1200">
                <a:solidFill>
                  <a:schemeClr val="tx1"/>
                </a:solidFill>
                <a:effectLst/>
                <a:latin typeface="+mn-lt"/>
                <a:ea typeface="+mn-ea"/>
                <a:cs typeface="+mn-cs"/>
              </a:rPr>
              <a:t>Journal of Child &amp; Adolescent Trauma, 3 (2), </a:t>
            </a:r>
            <a:r>
              <a:rPr lang="en-US" sz="1200" kern="1200">
                <a:solidFill>
                  <a:schemeClr val="tx1"/>
                </a:solidFill>
                <a:effectLst/>
                <a:latin typeface="+mn-lt"/>
                <a:ea typeface="+mn-ea"/>
                <a:cs typeface="+mn-cs"/>
              </a:rPr>
              <a:t>95-108.</a:t>
            </a:r>
          </a:p>
          <a:p>
            <a:pPr hangingPunct="0"/>
            <a:r>
              <a:rPr lang="en-US" sz="1200" kern="1200" dirty="0">
                <a:solidFill>
                  <a:schemeClr val="tx1"/>
                </a:solidFill>
                <a:effectLst/>
                <a:latin typeface="+mn-lt"/>
                <a:ea typeface="+mn-ea"/>
                <a:cs typeface="+mn-cs"/>
              </a:rPr>
              <a:t> </a:t>
            </a:r>
          </a:p>
          <a:p>
            <a:endParaRPr lang="LID4096" dirty="0"/>
          </a:p>
        </p:txBody>
      </p:sp>
      <p:sp>
        <p:nvSpPr>
          <p:cNvPr id="4" name="Slide Number Placeholder 3"/>
          <p:cNvSpPr>
            <a:spLocks noGrp="1"/>
          </p:cNvSpPr>
          <p:nvPr>
            <p:ph type="sldNum" sz="quarter" idx="5"/>
          </p:nvPr>
        </p:nvSpPr>
        <p:spPr/>
        <p:txBody>
          <a:bodyPr/>
          <a:lstStyle/>
          <a:p>
            <a:fld id="{B335F08D-25EC-E646-BC84-6991D54362A8}" type="slidenum">
              <a:rPr lang="en-US" smtClean="0"/>
              <a:t>33</a:t>
            </a:fld>
            <a:endParaRPr lang="en-US" dirty="0"/>
          </a:p>
        </p:txBody>
      </p:sp>
    </p:spTree>
    <p:extLst>
      <p:ext uri="{BB962C8B-B14F-4D97-AF65-F5344CB8AC3E}">
        <p14:creationId xmlns:p14="http://schemas.microsoft.com/office/powerpoint/2010/main" val="2107297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74D25C-FFD0-4A74-B12F-343720C0C7D1}" type="slidenum">
              <a:rPr lang="he-IL" smtClean="0"/>
              <a:pPr/>
              <a:t>34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64492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335F08D-25EC-E646-BC84-6991D54362A8}" type="slidenum">
              <a:rPr lang="en-US" smtClean="0"/>
              <a:t>35</a:t>
            </a:fld>
            <a:endParaRPr lang="en-US" dirty="0"/>
          </a:p>
        </p:txBody>
      </p:sp>
    </p:spTree>
    <p:extLst>
      <p:ext uri="{BB962C8B-B14F-4D97-AF65-F5344CB8AC3E}">
        <p14:creationId xmlns:p14="http://schemas.microsoft.com/office/powerpoint/2010/main" val="2826468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B335F08D-25EC-E646-BC84-6991D54362A8}" type="slidenum">
              <a:rPr lang="en-US" smtClean="0"/>
              <a:t>37</a:t>
            </a:fld>
            <a:endParaRPr lang="en-US" dirty="0"/>
          </a:p>
        </p:txBody>
      </p:sp>
    </p:spTree>
    <p:extLst>
      <p:ext uri="{BB962C8B-B14F-4D97-AF65-F5344CB8AC3E}">
        <p14:creationId xmlns:p14="http://schemas.microsoft.com/office/powerpoint/2010/main" val="191420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FC8E24B2-B586-4AF8-AF69-73DFD2A2CE27}" type="slidenum">
              <a:rPr lang="he-IL" altLang="he-IL"/>
              <a:pPr algn="l">
                <a:spcBef>
                  <a:spcPct val="0"/>
                </a:spcBef>
              </a:pPr>
              <a:t>5</a:t>
            </a:fld>
            <a:endParaRPr lang="en-US" altLang="he-IL"/>
          </a:p>
        </p:txBody>
      </p:sp>
      <p:sp>
        <p:nvSpPr>
          <p:cNvPr id="7171" name="Rectangle 2"/>
          <p:cNvSpPr>
            <a:spLocks noGrp="1" noRot="1" noChangeAspect="1" noChangeArrowheads="1" noTextEdit="1"/>
          </p:cNvSpPr>
          <p:nvPr>
            <p:ph type="sldImg"/>
          </p:nvPr>
        </p:nvSpPr>
        <p:spPr>
          <a:xfrm>
            <a:off x="858838" y="735013"/>
            <a:ext cx="4905375" cy="3679825"/>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extLst>
      <p:ext uri="{BB962C8B-B14F-4D97-AF65-F5344CB8AC3E}">
        <p14:creationId xmlns:p14="http://schemas.microsoft.com/office/powerpoint/2010/main" val="3112446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Saltzman, L.Y., </a:t>
            </a:r>
            <a:r>
              <a:rPr lang="en-US" sz="1200" kern="1200" dirty="0" err="1">
                <a:solidFill>
                  <a:schemeClr val="tx1"/>
                </a:solidFill>
                <a:effectLst/>
                <a:latin typeface="+mn-lt"/>
                <a:ea typeface="+mn-ea"/>
                <a:cs typeface="+mn-cs"/>
              </a:rPr>
              <a:t>Solomyak</a:t>
            </a:r>
            <a:r>
              <a:rPr lang="en-US" sz="1200" kern="1200" dirty="0">
                <a:solidFill>
                  <a:schemeClr val="tx1"/>
                </a:solidFill>
                <a:effectLst/>
                <a:latin typeface="+mn-lt"/>
                <a:ea typeface="+mn-ea"/>
                <a:cs typeface="+mn-cs"/>
              </a:rPr>
              <a:t>, L., &amp; </a:t>
            </a:r>
            <a:r>
              <a:rPr lang="en-US" sz="1200" b="1" kern="1200" dirty="0">
                <a:solidFill>
                  <a:schemeClr val="tx1"/>
                </a:solidFill>
                <a:effectLst/>
                <a:latin typeface="+mn-lt"/>
                <a:ea typeface="+mn-ea"/>
                <a:cs typeface="+mn-cs"/>
              </a:rPr>
              <a:t>Pat-Horenczyk, R.</a:t>
            </a:r>
            <a:r>
              <a:rPr lang="en-US" sz="1200" kern="1200" dirty="0">
                <a:solidFill>
                  <a:schemeClr val="tx1"/>
                </a:solidFill>
                <a:effectLst/>
                <a:latin typeface="+mn-lt"/>
                <a:ea typeface="+mn-ea"/>
                <a:cs typeface="+mn-cs"/>
              </a:rPr>
              <a:t> (2017). Addressing the Needs of Children and Youth in the Context of War and Terrorism: The Technological Frontier, </a:t>
            </a:r>
            <a:r>
              <a:rPr lang="en-US" sz="1200" i="1" kern="1200" dirty="0">
                <a:solidFill>
                  <a:schemeClr val="tx1"/>
                </a:solidFill>
                <a:effectLst/>
                <a:latin typeface="+mn-lt"/>
                <a:ea typeface="+mn-ea"/>
                <a:cs typeface="+mn-cs"/>
              </a:rPr>
              <a:t>Current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Psychiatry Reports</a:t>
            </a:r>
            <a:r>
              <a:rPr lang="en-US" sz="1200" kern="1200" dirty="0">
                <a:solidFill>
                  <a:schemeClr val="tx1"/>
                </a:solidFill>
                <a:effectLst/>
                <a:latin typeface="+mn-lt"/>
                <a:ea typeface="+mn-ea"/>
                <a:cs typeface="+mn-cs"/>
              </a:rPr>
              <a:t>, 19(6), 30. DOI: 10.1007/s11920-017-0786-6.</a:t>
            </a:r>
          </a:p>
          <a:p>
            <a:endParaRPr lang="LID4096" dirty="0"/>
          </a:p>
          <a:p>
            <a:endParaRPr lang="LID4096" dirty="0"/>
          </a:p>
        </p:txBody>
      </p:sp>
      <p:sp>
        <p:nvSpPr>
          <p:cNvPr id="4" name="Slide Number Placeholder 3"/>
          <p:cNvSpPr>
            <a:spLocks noGrp="1"/>
          </p:cNvSpPr>
          <p:nvPr>
            <p:ph type="sldNum" sz="quarter" idx="5"/>
          </p:nvPr>
        </p:nvSpPr>
        <p:spPr/>
        <p:txBody>
          <a:bodyPr/>
          <a:lstStyle/>
          <a:p>
            <a:fld id="{B335F08D-25EC-E646-BC84-6991D54362A8}" type="slidenum">
              <a:rPr lang="en-US" smtClean="0"/>
              <a:t>38</a:t>
            </a:fld>
            <a:endParaRPr lang="en-US" dirty="0"/>
          </a:p>
        </p:txBody>
      </p:sp>
    </p:spTree>
    <p:extLst>
      <p:ext uri="{BB962C8B-B14F-4D97-AF65-F5344CB8AC3E}">
        <p14:creationId xmlns:p14="http://schemas.microsoft.com/office/powerpoint/2010/main" val="1948288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4EE04CC-4D91-41AE-8120-33D5DBEADD31}" type="slidenum">
              <a:rPr lang="he-IL" altLang="en-US" sz="1200"/>
              <a:pPr algn="r" eaLnBrk="1" hangingPunct="1"/>
              <a:t>39</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a:p>
        </p:txBody>
      </p:sp>
    </p:spTree>
    <p:extLst>
      <p:ext uri="{BB962C8B-B14F-4D97-AF65-F5344CB8AC3E}">
        <p14:creationId xmlns:p14="http://schemas.microsoft.com/office/powerpoint/2010/main" val="1764597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3B14E-252D-4FC2-9038-A49D5D5E829A}" type="slidenum">
              <a:rPr lang="he-IL"/>
              <a:pPr/>
              <a:t>40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0578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51203" name="Rectangle 3"/>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altLang="en-US"/>
          </a:p>
        </p:txBody>
      </p:sp>
    </p:spTree>
    <p:extLst>
      <p:ext uri="{BB962C8B-B14F-4D97-AF65-F5344CB8AC3E}">
        <p14:creationId xmlns:p14="http://schemas.microsoft.com/office/powerpoint/2010/main" val="2794305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2ED458-8D62-4C19-A1DC-A4B4452C2CFA}" type="slidenum">
              <a:rPr lang="he-IL" altLang="en-US"/>
              <a:pPr eaLnBrk="1" hangingPunct="1"/>
              <a:t>42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a:p>
        </p:txBody>
      </p:sp>
    </p:spTree>
    <p:extLst>
      <p:ext uri="{BB962C8B-B14F-4D97-AF65-F5344CB8AC3E}">
        <p14:creationId xmlns:p14="http://schemas.microsoft.com/office/powerpoint/2010/main" val="3728612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CD0FA-50CC-4640-8B8D-A5E84CC9663F}" type="slidenum">
              <a:rPr lang="he-IL"/>
              <a:pPr/>
              <a:t>43</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9097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0A89BE11-3B45-40D3-891C-984F1AF85BE9}" type="slidenum">
              <a:rPr kumimoji="0" lang="he-IL"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44</a:t>
            </a:fld>
            <a:endParaRPr kumimoji="0" lang="en-US"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Tree>
    <p:extLst>
      <p:ext uri="{BB962C8B-B14F-4D97-AF65-F5344CB8AC3E}">
        <p14:creationId xmlns:p14="http://schemas.microsoft.com/office/powerpoint/2010/main" val="3477600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3E66D9EE-83C1-420F-8494-F1011F15559A}" type="slidenum">
              <a:rPr kumimoji="0" lang="he-IL"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45</a:t>
            </a:fld>
            <a:endParaRPr kumimoji="0" lang="en-US"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Tree>
    <p:extLst>
      <p:ext uri="{BB962C8B-B14F-4D97-AF65-F5344CB8AC3E}">
        <p14:creationId xmlns:p14="http://schemas.microsoft.com/office/powerpoint/2010/main" val="2304090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38B0830B-8887-4413-A55D-E0512C870EBC}" type="slidenum">
              <a:rPr kumimoji="0" lang="he-IL"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46</a:t>
            </a:fld>
            <a:endParaRPr kumimoji="0" lang="en-US"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Tree>
    <p:extLst>
      <p:ext uri="{BB962C8B-B14F-4D97-AF65-F5344CB8AC3E}">
        <p14:creationId xmlns:p14="http://schemas.microsoft.com/office/powerpoint/2010/main" val="96504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0986D88-F727-45EC-BF8D-7D2113C7DEFE}" type="slidenum">
              <a:rPr kumimoji="0" lang="he-IL"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47</a:t>
            </a:fld>
            <a:endParaRPr kumimoji="0" lang="en-US"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a:p>
        </p:txBody>
      </p:sp>
    </p:spTree>
    <p:extLst>
      <p:ext uri="{BB962C8B-B14F-4D97-AF65-F5344CB8AC3E}">
        <p14:creationId xmlns:p14="http://schemas.microsoft.com/office/powerpoint/2010/main" val="293857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7FBA5E57-F80E-4361-91C6-8CF5B9F25696}" type="slidenum">
              <a:rPr lang="he-IL" altLang="he-IL" smtClean="0">
                <a:cs typeface="Times New Roman" panose="02020603050405020304" pitchFamily="18" charset="0"/>
              </a:rPr>
              <a:pPr algn="l">
                <a:spcBef>
                  <a:spcPct val="0"/>
                </a:spcBef>
              </a:pPr>
              <a:t>7</a:t>
            </a:fld>
            <a:endParaRPr lang="en-US" altLang="he-IL">
              <a:cs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687388" y="4343400"/>
            <a:ext cx="5483225" cy="4114800"/>
          </a:xfrm>
          <a:noFill/>
        </p:spPr>
        <p:txBody>
          <a:bodyPr/>
          <a:lstStyle/>
          <a:p>
            <a:pPr eaLnBrk="1" hangingPunct="1"/>
            <a:endParaRPr lang="en-US" altLang="he-IL">
              <a:cs typeface="Arial" panose="020B0604020202020204" pitchFamily="34" charset="0"/>
            </a:endParaRPr>
          </a:p>
        </p:txBody>
      </p:sp>
    </p:spTree>
    <p:extLst>
      <p:ext uri="{BB962C8B-B14F-4D97-AF65-F5344CB8AC3E}">
        <p14:creationId xmlns:p14="http://schemas.microsoft.com/office/powerpoint/2010/main" val="3890510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8132" name="Slide Number Placeholder 3"/>
          <p:cNvSpPr>
            <a:spLocks noGrp="1"/>
          </p:cNvSpPr>
          <p:nvPr>
            <p:ph type="sldNum" sz="quarter" idx="5"/>
          </p:nvPr>
        </p:nvSpPr>
        <p:spPr bwMode="auto">
          <a:noFill/>
          <a:ln>
            <a:miter lim="800000"/>
            <a:headEnd/>
            <a:tailEnd/>
          </a:ln>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083907E2-715C-4727-B9FD-F05F7406CAAE}"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8705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gn="l" rtl="0" eaLnBrk="1" hangingPunct="1">
              <a:spcBef>
                <a:spcPct val="0"/>
              </a:spcBef>
            </a:pPr>
            <a:r>
              <a:rPr lang="en-US" dirty="0">
                <a:latin typeface="Arial" pitchFamily="34" charset="0"/>
                <a:cs typeface="Arial" pitchFamily="34" charset="0"/>
              </a:rPr>
              <a:t>Given the crucial role of parents in early childhood, there is a need to study, in addition to the child’s experiences, the relationship between the parents’ experiences and behaviors and their effect on their young children. </a:t>
            </a:r>
            <a:br>
              <a:rPr lang="en-US" dirty="0">
                <a:latin typeface="Arial" pitchFamily="34" charset="0"/>
                <a:cs typeface="Arial" pitchFamily="34" charset="0"/>
              </a:rPr>
            </a:br>
            <a:endParaRPr lang="en-US" dirty="0">
              <a:latin typeface="Arial" pitchFamily="34" charset="0"/>
              <a:cs typeface="Arial" pitchFamily="34" charset="0"/>
            </a:endParaRPr>
          </a:p>
          <a:p>
            <a:pPr algn="l" rtl="0"/>
            <a:r>
              <a:rPr lang="en-US" b="1" dirty="0">
                <a:solidFill>
                  <a:srgbClr val="0070C0"/>
                </a:solidFill>
              </a:rPr>
              <a:t>Relational Posttraumatic Distress</a:t>
            </a:r>
          </a:p>
          <a:p>
            <a:pPr algn="l" rtl="0"/>
            <a:r>
              <a:rPr lang="en-US" dirty="0"/>
              <a:t>The relationship between maternal and child psychopathology </a:t>
            </a:r>
            <a:r>
              <a:rPr lang="en-US" b="1" dirty="0">
                <a:solidFill>
                  <a:srgbClr val="FF0000"/>
                </a:solidFill>
              </a:rPr>
              <a:t>in the face of trauma</a:t>
            </a:r>
          </a:p>
          <a:p>
            <a:pPr algn="l" rtl="0"/>
            <a:r>
              <a:rPr lang="en-US" dirty="0"/>
              <a:t>Especially strong for </a:t>
            </a:r>
            <a:r>
              <a:rPr lang="en-US" b="1" dirty="0">
                <a:solidFill>
                  <a:srgbClr val="FF0000"/>
                </a:solidFill>
              </a:rPr>
              <a:t>young children</a:t>
            </a:r>
          </a:p>
          <a:p>
            <a:pPr algn="l" rtl="0"/>
            <a:r>
              <a:rPr lang="en-US" dirty="0"/>
              <a:t>The direction is most likely </a:t>
            </a:r>
            <a:r>
              <a:rPr lang="en-US" b="1" dirty="0">
                <a:solidFill>
                  <a:srgbClr val="FF0000"/>
                </a:solidFill>
              </a:rPr>
              <a:t>from parent to child </a:t>
            </a:r>
            <a:r>
              <a:rPr lang="en-US" dirty="0"/>
              <a:t>(</a:t>
            </a:r>
            <a:r>
              <a:rPr lang="en-US" dirty="0" err="1"/>
              <a:t>Scheeringa</a:t>
            </a:r>
            <a:r>
              <a:rPr lang="en-US" dirty="0"/>
              <a:t> &amp; </a:t>
            </a:r>
            <a:r>
              <a:rPr lang="en-US" dirty="0" err="1"/>
              <a:t>Zeanah</a:t>
            </a:r>
            <a:r>
              <a:rPr lang="en-US" dirty="0"/>
              <a:t>, 2001) although there is co-regulation and influences from both sides</a:t>
            </a:r>
          </a:p>
          <a:p>
            <a:pPr algn="l" rtl="0" eaLnBrk="1" hangingPunct="1">
              <a:spcBef>
                <a:spcPct val="0"/>
              </a:spcBef>
            </a:pPr>
            <a:endParaRPr lang="en-US" dirty="0">
              <a:latin typeface="Arial" pitchFamily="34" charset="0"/>
              <a:cs typeface="Arial" pitchFamily="34" charset="0"/>
            </a:endParaRPr>
          </a:p>
        </p:txBody>
      </p:sp>
      <p:sp>
        <p:nvSpPr>
          <p:cNvPr id="47108" name="Slide Number Placeholder 3"/>
          <p:cNvSpPr>
            <a:spLocks noGrp="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BC7CC9DE-124D-4EED-9F64-3993EC4DB51D}" type="slidenum">
              <a:rPr kumimoji="0" lang="he-IL"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78953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626561F3-979B-45DF-AEF2-DBCB4EB6179D}" type="slidenum">
              <a:rPr kumimoji="0" lang="he-IL"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he-IL" dirty="0">
              <a:latin typeface="Arial" charset="0"/>
              <a:cs typeface="Arial" charset="0"/>
            </a:endParaRPr>
          </a:p>
        </p:txBody>
      </p:sp>
    </p:spTree>
    <p:extLst>
      <p:ext uri="{BB962C8B-B14F-4D97-AF65-F5344CB8AC3E}">
        <p14:creationId xmlns:p14="http://schemas.microsoft.com/office/powerpoint/2010/main" val="3303909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F2D35C-B08B-4E49-88A0-5C5F07731E40}" type="slidenum">
              <a:rPr kumimoji="0" lang="he-IL" sz="1200" b="0" i="0" u="none" strike="noStrike" kern="1200" cap="none" spc="0" normalizeH="0" baseline="0" noProof="0" smtClean="0">
                <a:ln>
                  <a:noFill/>
                </a:ln>
                <a:solidFill>
                  <a:prstClr val="black"/>
                </a:solidFill>
                <a:effectLst/>
                <a:uLnTx/>
                <a:uFillTx/>
                <a:latin typeface="Palatino Linotype"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he-IL" sz="1200" b="0" i="0" u="none" strike="noStrike" kern="1200" cap="none" spc="0" normalizeH="0" baseline="0" noProof="0">
              <a:ln>
                <a:noFill/>
              </a:ln>
              <a:solidFill>
                <a:prstClr val="black"/>
              </a:solidFill>
              <a:effectLst/>
              <a:uLnTx/>
              <a:uFillTx/>
              <a:latin typeface="Palatino Linotype" pitchFamily="18" charset="0"/>
              <a:ea typeface="+mn-ea"/>
              <a:cs typeface="Arial" panose="020B0604020202020204" pitchFamily="34" charset="0"/>
            </a:endParaRPr>
          </a:p>
        </p:txBody>
      </p:sp>
    </p:spTree>
    <p:extLst>
      <p:ext uri="{BB962C8B-B14F-4D97-AF65-F5344CB8AC3E}">
        <p14:creationId xmlns:p14="http://schemas.microsoft.com/office/powerpoint/2010/main" val="2288664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AD105E6-61F9-437F-A02A-EC8E838B3127}" type="slidenum">
              <a:rPr kumimoji="0" lang="he-I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1" eaLnBrk="1" fontAlgn="base" latinLnBrk="0" hangingPunct="1">
                <a:lnSpc>
                  <a:spcPct val="100000"/>
                </a:lnSpc>
                <a:spcBef>
                  <a:spcPct val="0"/>
                </a:spcBef>
                <a:spcAft>
                  <a:spcPct val="0"/>
                </a:spcAft>
                <a:buClrTx/>
                <a:buSzTx/>
                <a:buFontTx/>
                <a:buNone/>
                <a:tabLst/>
                <a:defRPr/>
              </a:pPr>
              <a:t>53</a:t>
            </a:fld>
            <a:endParaRPr kumimoji="0" lang="he-I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99347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F2D35C-B08B-4E49-88A0-5C5F07731E40}" type="slidenum">
              <a:rPr kumimoji="0" lang="he-IL" sz="1200" b="0" i="0" u="none" strike="noStrike" kern="1200" cap="none" spc="0" normalizeH="0" baseline="0" noProof="0" smtClean="0">
                <a:ln>
                  <a:noFill/>
                </a:ln>
                <a:solidFill>
                  <a:prstClr val="black"/>
                </a:solidFill>
                <a:effectLst/>
                <a:uLnTx/>
                <a:uFillTx/>
                <a:latin typeface="Palatino Linotype"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he-IL" sz="1200" b="0" i="0" u="none" strike="noStrike" kern="1200" cap="none" spc="0" normalizeH="0" baseline="0" noProof="0">
              <a:ln>
                <a:noFill/>
              </a:ln>
              <a:solidFill>
                <a:prstClr val="black"/>
              </a:solidFill>
              <a:effectLst/>
              <a:uLnTx/>
              <a:uFillTx/>
              <a:latin typeface="Palatino Linotype" pitchFamily="18" charset="0"/>
              <a:ea typeface="+mn-ea"/>
              <a:cs typeface="Arial" panose="020B0604020202020204" pitchFamily="34" charset="0"/>
            </a:endParaRPr>
          </a:p>
        </p:txBody>
      </p:sp>
    </p:spTree>
    <p:extLst>
      <p:ext uri="{BB962C8B-B14F-4D97-AF65-F5344CB8AC3E}">
        <p14:creationId xmlns:p14="http://schemas.microsoft.com/office/powerpoint/2010/main" val="1738154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Maternal</a:t>
            </a:r>
            <a:r>
              <a:rPr lang="en-US" baseline="0" dirty="0"/>
              <a:t> emotion regulation problems was found to mediate the association between maternal post traumatic symptoms and child’s regulation deficits -  as measured by the CBCL DP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F24BB2-6A7F-49F1-BDD1-0122A5614275}" type="slidenum">
              <a:rPr kumimoji="0" lang="en-US" sz="1200" b="0" i="0" u="none" strike="noStrike" kern="1200" cap="none" spc="0" normalizeH="0" baseline="0" noProof="0" smtClean="0">
                <a:ln>
                  <a:noFill/>
                </a:ln>
                <a:solidFill>
                  <a:prstClr val="black"/>
                </a:solidFill>
                <a:effectLst/>
                <a:uLnTx/>
                <a:uFillTx/>
                <a:latin typeface="Palatino Linotype"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Palatino Linotype" pitchFamily="18" charset="0"/>
              <a:ea typeface="+mn-ea"/>
              <a:cs typeface="+mn-cs"/>
            </a:endParaRPr>
          </a:p>
        </p:txBody>
      </p:sp>
    </p:spTree>
    <p:extLst>
      <p:ext uri="{BB962C8B-B14F-4D97-AF65-F5344CB8AC3E}">
        <p14:creationId xmlns:p14="http://schemas.microsoft.com/office/powerpoint/2010/main" val="2202471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eaLnBrk="1" hangingPunct="1">
              <a:spcBef>
                <a:spcPct val="0"/>
              </a:spcBef>
            </a:pPr>
            <a:r>
              <a:rPr lang="en-US" b="1">
                <a:cs typeface="Arial" pitchFamily="34" charset="0"/>
              </a:rPr>
              <a:t>The phrase</a:t>
            </a:r>
            <a:r>
              <a:rPr lang="en-US">
                <a:cs typeface="Arial" pitchFamily="34" charset="0"/>
              </a:rPr>
              <a:t> emphasizes the importance of taking time to look at our child unhurriedly and with love. This builds a strong bond between parent and child. When the parent takes time to  Initiate exclusive attention to her child she conveys to her that she is  available for her needs. In every day life the parents pay much attention to the child, but sometimes attention is given  only after the seeks or demands it. When parent takes time to initiate a special meeting with the child it makes for a unique experience. This is an opportunity to really see the child and give them the feeling of being seen and loved. This builds a sense of self confidence in the child and a sense of trust in the parent. </a:t>
            </a:r>
            <a:endParaRPr lang="he-IL"/>
          </a:p>
          <a:p>
            <a:pPr eaLnBrk="1" hangingPunct="1">
              <a:spcBef>
                <a:spcPct val="0"/>
              </a:spcBef>
            </a:pPr>
            <a:endParaRPr lang="he-IL" b="1"/>
          </a:p>
          <a:p>
            <a:pPr eaLnBrk="1" hangingPunct="1">
              <a:spcBef>
                <a:spcPct val="0"/>
              </a:spcBef>
            </a:pPr>
            <a:r>
              <a:rPr lang="en-US" b="1">
                <a:cs typeface="Arial" pitchFamily="34" charset="0"/>
              </a:rPr>
              <a:t>Handkerchief rhyme –</a:t>
            </a:r>
            <a:r>
              <a:rPr lang="en-US">
                <a:cs typeface="Arial" pitchFamily="34" charset="0"/>
              </a:rPr>
              <a:t>This rhyme accompanies every session. It is heartwarming to see how parent and child love to meet under the </a:t>
            </a:r>
            <a:endParaRPr lang="he-IL"/>
          </a:p>
          <a:p>
            <a:pPr eaLnBrk="1" hangingPunct="1">
              <a:spcBef>
                <a:spcPct val="0"/>
              </a:spcBef>
            </a:pPr>
            <a:r>
              <a:rPr lang="en-US">
                <a:cs typeface="Arial" pitchFamily="34" charset="0"/>
              </a:rPr>
              <a:t>handkerchief. </a:t>
            </a:r>
          </a:p>
          <a:p>
            <a:pPr eaLnBrk="1" hangingPunct="1">
              <a:spcBef>
                <a:spcPct val="0"/>
              </a:spcBef>
            </a:pPr>
            <a:r>
              <a:rPr lang="en-US">
                <a:cs typeface="Arial" pitchFamily="34" charset="0"/>
              </a:rPr>
              <a:t>What else can we do together? – the children suggested - hug! hide together! tell secrets and much more</a:t>
            </a:r>
          </a:p>
          <a:p>
            <a:pPr eaLnBrk="1" hangingPunct="1">
              <a:spcBef>
                <a:spcPct val="0"/>
              </a:spcBef>
            </a:pPr>
            <a:r>
              <a:rPr lang="en-US">
                <a:cs typeface="Arial" pitchFamily="34" charset="0"/>
              </a:rPr>
              <a:t>In each session the parent and child practice something that is related to the session’s theme (imagination, playfulness, emotions etc’.</a:t>
            </a:r>
            <a:r>
              <a:rPr lang="en-US" b="1">
                <a:cs typeface="Arial" pitchFamily="34" charset="0"/>
              </a:rPr>
              <a:t> </a:t>
            </a:r>
          </a:p>
          <a:p>
            <a:pPr eaLnBrk="1" hangingPunct="1">
              <a:spcBef>
                <a:spcPct val="0"/>
              </a:spcBef>
            </a:pPr>
            <a:endParaRPr lang="he-IL"/>
          </a:p>
          <a:p>
            <a:pPr eaLnBrk="1" hangingPunct="1">
              <a:spcBef>
                <a:spcPct val="0"/>
              </a:spcBef>
            </a:pPr>
            <a:endParaRPr lang="he-IL"/>
          </a:p>
        </p:txBody>
      </p:sp>
      <p:sp>
        <p:nvSpPr>
          <p:cNvPr id="53252"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marL="0" marR="0" lvl="0" indent="0" algn="r" defTabSz="914400" rtl="1" eaLnBrk="1" fontAlgn="base" latinLnBrk="0" hangingPunct="1">
              <a:lnSpc>
                <a:spcPct val="100000"/>
              </a:lnSpc>
              <a:spcBef>
                <a:spcPct val="0"/>
              </a:spcBef>
              <a:spcAft>
                <a:spcPct val="0"/>
              </a:spcAft>
              <a:buClrTx/>
              <a:buSzTx/>
              <a:buFontTx/>
              <a:buNone/>
              <a:tabLst/>
              <a:defRPr/>
            </a:pPr>
            <a:fld id="{A1E45CF2-695A-4930-80E9-A8531716E01D}" type="slidenum">
              <a:rPr kumimoji="0" lang="he-IL" sz="1200" b="0" i="0" u="none" strike="noStrike" kern="1200" cap="none" spc="0" normalizeH="0" baseline="0" noProof="0">
                <a:ln>
                  <a:noFill/>
                </a:ln>
                <a:solidFill>
                  <a:srgbClr val="000000"/>
                </a:solidFill>
                <a:effectLst/>
                <a:uLnTx/>
                <a:uFillTx/>
                <a:latin typeface="Calibri" pitchFamily="34" charset="0"/>
                <a:ea typeface="+mn-ea"/>
                <a:cs typeface="Arial"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57</a:t>
            </a:fld>
            <a:endParaRPr kumimoji="0" lang="he-IL"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249926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44C7B-8EB8-4253-AEAB-9BF228B71A69}" type="slidenum">
              <a:rPr kumimoji="0" lang="he-IL" sz="1200" b="0" i="0" u="none" strike="noStrike" kern="1200" cap="none" spc="0" normalizeH="0" baseline="0" noProof="0" smtClean="0">
                <a:ln>
                  <a:noFill/>
                </a:ln>
                <a:solidFill>
                  <a:prstClr val="black"/>
                </a:solidFill>
                <a:effectLst/>
                <a:uLnTx/>
                <a:uFillTx/>
                <a:latin typeface="Palatino Linotype"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Palatino Linotype" pitchFamily="18" charset="0"/>
              <a:ea typeface="+mn-ea"/>
              <a:cs typeface="+mn-cs"/>
            </a:endParaRPr>
          </a:p>
        </p:txBody>
      </p:sp>
    </p:spTree>
    <p:extLst>
      <p:ext uri="{BB962C8B-B14F-4D97-AF65-F5344CB8AC3E}">
        <p14:creationId xmlns:p14="http://schemas.microsoft.com/office/powerpoint/2010/main" val="46503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a:cs typeface="Arial" pitchFamily="34" charset="0"/>
            </a:endParaRPr>
          </a:p>
        </p:txBody>
      </p:sp>
    </p:spTree>
    <p:extLst>
      <p:ext uri="{BB962C8B-B14F-4D97-AF65-F5344CB8AC3E}">
        <p14:creationId xmlns:p14="http://schemas.microsoft.com/office/powerpoint/2010/main" val="1817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8716DDAC-D2E9-42C2-92D2-3DBC548A5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i="1">
                <a:solidFill>
                  <a:schemeClr val="tx1"/>
                </a:solidFill>
                <a:latin typeface="Palatino" pitchFamily="18" charset="0"/>
                <a:cs typeface="Arial" panose="020B0604020202020204" pitchFamily="34" charset="0"/>
              </a:defRPr>
            </a:lvl1pPr>
            <a:lvl2pPr marL="742950" indent="-285750" eaLnBrk="0" hangingPunct="0">
              <a:defRPr sz="3000" i="1">
                <a:solidFill>
                  <a:schemeClr val="tx1"/>
                </a:solidFill>
                <a:latin typeface="Palatino" pitchFamily="18" charset="0"/>
                <a:cs typeface="Arial" panose="020B0604020202020204" pitchFamily="34" charset="0"/>
              </a:defRPr>
            </a:lvl2pPr>
            <a:lvl3pPr marL="1143000" indent="-228600" eaLnBrk="0" hangingPunct="0">
              <a:defRPr sz="3000" i="1">
                <a:solidFill>
                  <a:schemeClr val="tx1"/>
                </a:solidFill>
                <a:latin typeface="Palatino" pitchFamily="18" charset="0"/>
                <a:cs typeface="Arial" panose="020B0604020202020204" pitchFamily="34" charset="0"/>
              </a:defRPr>
            </a:lvl3pPr>
            <a:lvl4pPr marL="1600200" indent="-228600" eaLnBrk="0" hangingPunct="0">
              <a:defRPr sz="3000" i="1">
                <a:solidFill>
                  <a:schemeClr val="tx1"/>
                </a:solidFill>
                <a:latin typeface="Palatino" pitchFamily="18" charset="0"/>
                <a:cs typeface="Arial" panose="020B0604020202020204" pitchFamily="34" charset="0"/>
              </a:defRPr>
            </a:lvl4pPr>
            <a:lvl5pPr marL="2057400" indent="-228600" eaLnBrk="0" hangingPunct="0">
              <a:defRPr sz="3000" i="1">
                <a:solidFill>
                  <a:schemeClr val="tx1"/>
                </a:solidFill>
                <a:latin typeface="Palatino" pitchFamily="18" charset="0"/>
                <a:cs typeface="Arial" panose="020B0604020202020204" pitchFamily="34" charset="0"/>
              </a:defRPr>
            </a:lvl5pPr>
            <a:lvl6pPr marL="25146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6pPr>
            <a:lvl7pPr marL="29718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7pPr>
            <a:lvl8pPr marL="34290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8pPr>
            <a:lvl9pPr marL="38862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9pPr>
          </a:lstStyle>
          <a:p>
            <a:pPr eaLnBrk="1" hangingPunct="1"/>
            <a:fld id="{BD98B728-6F91-43DB-87C7-85E986829829}" type="slidenum">
              <a:rPr lang="he-IL" altLang="LID4096" sz="1200" i="0">
                <a:latin typeface="Arial" panose="020B0604020202020204" pitchFamily="34" charset="0"/>
              </a:rPr>
              <a:pPr eaLnBrk="1" hangingPunct="1"/>
              <a:t>8</a:t>
            </a:fld>
            <a:endParaRPr lang="en-US" altLang="LID4096" sz="1200" i="0">
              <a:latin typeface="Arial" panose="020B0604020202020204" pitchFamily="34" charset="0"/>
            </a:endParaRPr>
          </a:p>
        </p:txBody>
      </p:sp>
      <p:sp>
        <p:nvSpPr>
          <p:cNvPr id="89091" name="Rectangle 2">
            <a:extLst>
              <a:ext uri="{FF2B5EF4-FFF2-40B4-BE49-F238E27FC236}">
                <a16:creationId xmlns:a16="http://schemas.microsoft.com/office/drawing/2014/main" id="{4277AE6F-84F9-4260-ADB0-A0C5A42EDE3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376C9C7-AF1C-46B8-AC62-6B72FF4030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Negative thoughts or feelings that began or worsened after the trauma, in the following way(s):</a:t>
            </a:r>
          </a:p>
          <a:p>
            <a:r>
              <a:rPr lang="en-US" sz="1200" b="0" i="0" kern="1200" dirty="0">
                <a:solidFill>
                  <a:schemeClr val="tx1"/>
                </a:solidFill>
                <a:effectLst/>
                <a:latin typeface="+mn-lt"/>
                <a:ea typeface="+mn-ea"/>
                <a:cs typeface="+mn-cs"/>
              </a:rPr>
              <a:t>Inability to recall key features of the trauma</a:t>
            </a:r>
          </a:p>
          <a:p>
            <a:r>
              <a:rPr lang="en-US" sz="1200" b="0" i="0" kern="1200" dirty="0">
                <a:solidFill>
                  <a:schemeClr val="tx1"/>
                </a:solidFill>
                <a:effectLst/>
                <a:latin typeface="+mn-lt"/>
                <a:ea typeface="+mn-ea"/>
                <a:cs typeface="+mn-cs"/>
              </a:rPr>
              <a:t>Overly negative thoughts and assumptions about oneself or the world</a:t>
            </a:r>
          </a:p>
          <a:p>
            <a:pPr eaLnBrk="1" hangingPunct="1"/>
            <a:endParaRPr lang="en-US" altLang="LID4096"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a:cs typeface="Arial" pitchFamily="34" charset="0"/>
            </a:endParaRPr>
          </a:p>
        </p:txBody>
      </p:sp>
    </p:spTree>
    <p:extLst>
      <p:ext uri="{BB962C8B-B14F-4D97-AF65-F5344CB8AC3E}">
        <p14:creationId xmlns:p14="http://schemas.microsoft.com/office/powerpoint/2010/main" val="475908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09307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4149C-011B-40FD-85F3-CD38D264C0DF}" type="slidenum">
              <a:rPr kumimoji="0" lang="he-IL"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188913" y="4284663"/>
            <a:ext cx="6480175" cy="4859337"/>
          </a:xfrm>
          <a:noFill/>
          <a:ln/>
        </p:spPr>
        <p:txBody>
          <a:bodyPr/>
          <a:lstStyle/>
          <a:p>
            <a:pPr algn="l" rtl="0" eaLnBrk="1" hangingPunct="1"/>
            <a:endParaRPr lang="en-US" sz="1400" dirty="0">
              <a:latin typeface="Arial" charset="0"/>
              <a:cs typeface="Arial" charset="0"/>
            </a:endParaRPr>
          </a:p>
        </p:txBody>
      </p:sp>
    </p:spTree>
    <p:extLst>
      <p:ext uri="{BB962C8B-B14F-4D97-AF65-F5344CB8AC3E}">
        <p14:creationId xmlns:p14="http://schemas.microsoft.com/office/powerpoint/2010/main" val="301829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8D84F05-5278-4D0D-A8FB-C0CDA1F934F4}" type="slidenum">
              <a:rPr lang="he-IL" smtClean="0"/>
              <a:pPr/>
              <a:t>9</a:t>
            </a:fld>
            <a:endParaRPr lang="en-US"/>
          </a:p>
        </p:txBody>
      </p:sp>
      <p:sp>
        <p:nvSpPr>
          <p:cNvPr id="53251" name="Rectangle 2"/>
          <p:cNvSpPr>
            <a:spLocks noGrp="1" noRot="1" noChangeAspect="1" noChangeArrowheads="1" noTextEdit="1"/>
          </p:cNvSpPr>
          <p:nvPr>
            <p:ph type="sldImg"/>
          </p:nvPr>
        </p:nvSpPr>
        <p:spPr>
          <a:xfrm>
            <a:off x="858838" y="735013"/>
            <a:ext cx="4905375" cy="3679825"/>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4857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273545A-1938-4042-964C-6F277FA101AB}" type="slidenum">
              <a:rPr lang="he-IL" smtClean="0">
                <a:latin typeface="Arial" charset="0"/>
                <a:cs typeface="Arial" charset="0"/>
              </a:rPr>
              <a:pPr/>
              <a:t>10</a:t>
            </a:fld>
            <a:endParaRPr lang="en-US">
              <a:latin typeface="Arial" charset="0"/>
              <a:cs typeface="Arial" charset="0"/>
            </a:endParaRPr>
          </a:p>
        </p:txBody>
      </p:sp>
      <p:sp>
        <p:nvSpPr>
          <p:cNvPr id="69635" name="Rectangle 2"/>
          <p:cNvSpPr>
            <a:spLocks noGrp="1" noRot="1" noChangeAspect="1" noChangeArrowheads="1" noTextEdit="1"/>
          </p:cNvSpPr>
          <p:nvPr>
            <p:ph type="sldImg"/>
          </p:nvPr>
        </p:nvSpPr>
        <p:spPr>
          <a:xfrm>
            <a:off x="858838" y="735013"/>
            <a:ext cx="4905375" cy="3679825"/>
          </a:xfrm>
          <a:ln/>
        </p:spPr>
      </p:sp>
      <p:sp>
        <p:nvSpPr>
          <p:cNvPr id="696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264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4828E66-475E-41FA-BEAA-7204FDEB1FB6}" type="slidenum">
              <a:rPr lang="he-IL" smtClean="0"/>
              <a:pPr/>
              <a:t>11</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13051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EC88707-BE03-43EA-9386-95BDEDDAF0DE}" type="slidenum">
              <a:rPr lang="he-IL" smtClean="0"/>
              <a:pPr/>
              <a:t>12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algn="l" rtl="0" eaLnBrk="1" hangingPunct="1"/>
            <a:r>
              <a:rPr lang="en-US" sz="1600"/>
              <a:t>The NY board of education conducted a survey 6 months after  9/11 screening a sample of over 8,000 school children from 4</a:t>
            </a:r>
            <a:r>
              <a:rPr lang="en-US" sz="1600" baseline="30000"/>
              <a:t>th</a:t>
            </a:r>
            <a:r>
              <a:rPr lang="en-US" sz="1600"/>
              <a:t> to 12</a:t>
            </a:r>
            <a:r>
              <a:rPr lang="en-US" sz="1600" baseline="30000"/>
              <a:t>th</a:t>
            </a:r>
            <a:r>
              <a:rPr lang="en-US" sz="1600"/>
              <a:t> grade.</a:t>
            </a:r>
            <a:r>
              <a:rPr lang="en-US"/>
              <a:t>  </a:t>
            </a:r>
          </a:p>
        </p:txBody>
      </p:sp>
    </p:spTree>
    <p:extLst>
      <p:ext uri="{BB962C8B-B14F-4D97-AF65-F5344CB8AC3E}">
        <p14:creationId xmlns:p14="http://schemas.microsoft.com/office/powerpoint/2010/main" val="71033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9BD1726-C38B-4C27-89B2-1B4B1F3F99D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087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4977A2-B3C2-49C4-80E3-9C741794AAE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989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CADCC46-7CB6-45FF-A816-2F32C082B2A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3199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5EC46CD-736C-4982-9B63-2836A4D6403D}" type="datetime1">
              <a:rPr kumimoji="0" lang="en-US" sz="1200" b="0" i="0" u="none" strike="noStrike" kern="1200" cap="none" spc="0" normalizeH="0" baseline="0" noProof="0" smtClean="0">
                <a:ln>
                  <a:noFill/>
                </a:ln>
                <a:solidFill>
                  <a:prstClr val="black"/>
                </a:solidFill>
                <a:effectLst>
                  <a:outerShdw blurRad="38100" dist="12700" dir="2700000" algn="tl" rotWithShape="0">
                    <a:prstClr val="black">
                      <a:alpha val="60000"/>
                    </a:prstClr>
                  </a:outerShdw>
                </a:effectLst>
                <a:uLnTx/>
                <a:uFillTx/>
                <a:latin typeface="Calibri"/>
                <a:ea typeface="+mn-ea"/>
                <a:cs typeface="+mn-cs"/>
              </a:rPr>
              <a:t>1/21/2025</a:t>
            </a:fld>
            <a:endParaRPr kumimoji="0" lang="en-US" sz="1200" b="0" i="0" u="none" strike="noStrike" kern="1200" cap="none" spc="0" normalizeH="0" baseline="0" noProof="0" dirty="0">
              <a:ln>
                <a:noFill/>
              </a:ln>
              <a:solidFill>
                <a:prstClr val="black"/>
              </a:solidFill>
              <a:effectLst>
                <a:outerShdw blurRad="38100" dist="12700" dir="2700000" algn="tl" rotWithShape="0">
                  <a:prstClr val="black">
                    <a:alpha val="60000"/>
                  </a:prstClr>
                </a:outerShdw>
              </a:effectLst>
              <a:uLnTx/>
              <a:uFillTx/>
              <a:latin typeface="Calibri"/>
              <a:ea typeface="+mn-ea"/>
              <a:cs typeface="+mn-cs"/>
            </a:endParaRP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outerShdw blurRad="38100" dist="12700" dir="2700000" algn="tl" rotWithShape="0">
                  <a:prstClr val="black">
                    <a:alpha val="60000"/>
                  </a:prstClr>
                </a:outerShdw>
              </a:effectLst>
              <a:uLnTx/>
              <a:uFillTx/>
              <a:latin typeface="Calibri"/>
              <a:ea typeface="+mn-ea"/>
              <a:cs typeface="+mn-cs"/>
            </a:endParaRP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3D5515B-953D-6D40-999E-3137CE4969CD}" type="slidenum">
              <a:rPr kumimoji="0" lang="en-US" sz="1200" b="0" i="0" u="none" strike="noStrike" kern="1200" cap="none" spc="0" normalizeH="0" baseline="0" noProof="0" smtClean="0">
                <a:ln>
                  <a:noFill/>
                </a:ln>
                <a:solidFill>
                  <a:prstClr val="black"/>
                </a:solidFill>
                <a:effectLst>
                  <a:outerShdw blurRad="38100" dist="12700" dir="2700000" algn="tl" rotWithShape="0">
                    <a:prstClr val="black">
                      <a:alpha val="60000"/>
                    </a:prstClr>
                  </a:outerShdw>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outerShdw blurRad="38100" dist="12700" dir="2700000" algn="tl" rotWithShape="0">
                  <a:prstClr val="black">
                    <a:alpha val="60000"/>
                  </a:prstClr>
                </a:outerShdw>
              </a:effectLst>
              <a:uLnTx/>
              <a:uFillTx/>
              <a:latin typeface="Calibri"/>
              <a:ea typeface="+mn-ea"/>
              <a:cs typeface="+mn-cs"/>
            </a:endParaRPr>
          </a:p>
        </p:txBody>
      </p:sp>
    </p:spTree>
    <p:extLst>
      <p:ext uri="{BB962C8B-B14F-4D97-AF65-F5344CB8AC3E}">
        <p14:creationId xmlns:p14="http://schemas.microsoft.com/office/powerpoint/2010/main" val="367781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rebuchet MS"/>
              <a:ea typeface="+mn-ea"/>
              <a:cs typeface="Arial" charset="0"/>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rebuchet MS"/>
              <a:ea typeface="+mn-ea"/>
              <a:cs typeface="Arial" charset="0"/>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A70DB2-F367-408C-B032-F2A5667C0418}" type="slidenum">
              <a:rPr kumimoji="0" lang="he-IL" sz="1400" b="0" i="0" u="none" strike="noStrike" kern="1200" cap="none" spc="0" normalizeH="0" baseline="0" noProof="0">
                <a:ln>
                  <a:noFill/>
                </a:ln>
                <a:solidFill>
                  <a:srgbClr val="000000"/>
                </a:solidFill>
                <a:effectLst/>
                <a:uLnTx/>
                <a:uFillTx/>
                <a:latin typeface="Trebuchet MS"/>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Trebuchet MS"/>
              <a:ea typeface="+mn-ea"/>
              <a:cs typeface="Arial" charset="0"/>
            </a:endParaRPr>
          </a:p>
        </p:txBody>
      </p:sp>
    </p:spTree>
    <p:extLst>
      <p:ext uri="{BB962C8B-B14F-4D97-AF65-F5344CB8AC3E}">
        <p14:creationId xmlns:p14="http://schemas.microsoft.com/office/powerpoint/2010/main" val="420742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7040CCE6-DAAF-4B25-9893-AE01A2949C52}"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836985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B6BB73B-F33E-46CC-A864-70926FEB2364}"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86021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B6EF1C1-FB93-4386-819A-03923EF562E6}"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122403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Footer Placeholder 5"/>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1BE20DC-2873-4CC2-9EBB-77C9B55061D7}"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5016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8" name="Footer Placeholder 7"/>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9" name="Slide Number Placeholder 8"/>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8294030-1D68-4953-B70A-A28ACCE0294B}"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73987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4" name="Footer Placeholder 3"/>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5" name="Slide Number Placeholder 4"/>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F62F3B41-C10E-4A72-AF33-F4ADCEBA8F81}"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5271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38EBFC-87D7-4EFA-B2F9-B6B263DADCA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4854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3" name="Footer Placeholder 2"/>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06F3A1E0-E534-4CAC-9C23-1CB84F15A337}"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804542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Footer Placeholder 5"/>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196F9CF7-7C6B-4F4E-94D7-6537316A81F2}"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44650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Footer Placeholder 5"/>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7039C7AC-C3CF-45DD-AAB1-CD2A4E7A9361}"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333392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02F64864-90EA-475A-BDEC-3FC81274432E}"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551454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5" name="Footer Placeholder 4"/>
          <p:cNvSpPr>
            <a:spLocks noGrp="1"/>
          </p:cNvSpPr>
          <p:nvPr>
            <p:ph type="ftr" sz="quarter" idx="11"/>
          </p:nvPr>
        </p:nvSpPr>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7FA7A9E3-C954-4C86-B15A-58F92E4477B4}"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037269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Rectangle 9"/>
          <p:cNvSpPr>
            <a:spLocks noGrp="1" noChangeArrowheads="1"/>
          </p:cNvSpPr>
          <p:nvPr>
            <p:ph type="ftr" sz="quarter" idx="11"/>
          </p:nvPr>
        </p:nvSpPr>
        <p:spPr>
          <a:ln/>
        </p:spPr>
        <p:txBody>
          <a:bodyPr/>
          <a:lstStyle>
            <a:lvl1pPr>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7" name="Rectangle 10"/>
          <p:cNvSpPr>
            <a:spLocks noGrp="1" noChangeArrowheads="1"/>
          </p:cNvSpPr>
          <p:nvPr>
            <p:ph type="sldNum" sz="quarter" idx="12"/>
          </p:nvPr>
        </p:nvSpPr>
        <p:spPr>
          <a:ln/>
        </p:spPr>
        <p:txBody>
          <a:bodyPr/>
          <a:lstStyle>
            <a:lvl1pPr>
              <a:defRPr/>
            </a:lvl1pPr>
          </a:lstStyle>
          <a:p>
            <a:pPr marL="0" marR="0" lvl="0" indent="0" algn="r" defTabSz="914400" rtl="1" eaLnBrk="1" fontAlgn="base" latinLnBrk="0" hangingPunct="1">
              <a:lnSpc>
                <a:spcPct val="100000"/>
              </a:lnSpc>
              <a:spcBef>
                <a:spcPct val="0"/>
              </a:spcBef>
              <a:spcAft>
                <a:spcPct val="0"/>
              </a:spcAft>
              <a:buClrTx/>
              <a:buSzTx/>
              <a:buFontTx/>
              <a:buNone/>
              <a:tabLst/>
              <a:defRPr/>
            </a:pPr>
            <a:fld id="{6A1D443A-B086-4B29-B3D0-77C5AFF7407A}" type="slidenum">
              <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07217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D769FA-6297-4357-8E99-285E699BF7B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143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7F8519E-2F8A-49E1-B97A-E41FD9DEBDF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735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AF954F-B8BC-4A72-A9E7-CA280C25D4E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449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65B53F-7481-4093-9F33-90759BF4BAC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40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C3866-CE30-41E0-8E44-9C5E2FA2218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683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F5A8DB-536C-4799-9FE1-BB04EC53D37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66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788D3E-83B9-4992-8F4C-1E363C57A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891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73DCE62-E48D-49F9-9029-6B76E73EE4C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1/21/2025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00826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802"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pitchFamily="34" charset="-128"/>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1" eaLnBrk="1" fontAlgn="base" latinLnBrk="0" hangingPunct="1">
              <a:lnSpc>
                <a:spcPct val="100000"/>
              </a:lnSpc>
              <a:spcBef>
                <a:spcPct val="0"/>
              </a:spcBef>
              <a:spcAft>
                <a:spcPct val="0"/>
              </a:spcAft>
              <a:buClrTx/>
              <a:buSzTx/>
              <a:buFontTx/>
              <a:buNone/>
              <a:tabLst/>
              <a:defRPr/>
            </a:pPr>
            <a:fld id="{23355E5A-D228-4B95-9A73-AE98A2875C48}" type="slidenum">
              <a:rPr kumimoji="0" lang="he-IL"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0448639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80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control" Target="../activeX/activeX2.xml"/><Relationship Id="rId7" Type="http://schemas.openxmlformats.org/officeDocument/2006/relationships/image" Target="../media/image3.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hyperlink" Target="https://www.apa.org/" TargetMode="Externa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s://pixabay.com/en/iphone-phone-smartphone-mobile-2464968/" TargetMode="Externa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22663" y="1996068"/>
            <a:ext cx="9210907" cy="412420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rPr>
              <a:t>Trauma and Resilience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rPr>
              <a:t>from the Israeli Experience: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rPr>
              <a:t>From survival mode to prevention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600" b="1" noProof="0" dirty="0">
              <a:solidFill>
                <a:prstClr val="white"/>
              </a:solidFill>
              <a:latin typeface="Calibri"/>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noProof="0" dirty="0">
                <a:latin typeface="Calibri"/>
                <a:cs typeface="Arial" panose="020B0604020202020204" pitchFamily="34" charset="0"/>
              </a:rPr>
              <a:t>Ruth Pat-Horenczyk, Ph.D.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latin typeface="Calibri"/>
                <a:cs typeface="Arial" panose="020B0604020202020204" pitchFamily="34" charset="0"/>
              </a:rPr>
              <a:t>The Hebrew University of Jerusalem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b="1" noProof="0" dirty="0">
              <a:latin typeface="Calibri"/>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noProof="0" dirty="0">
                <a:latin typeface="Calibri"/>
                <a:cs typeface="Arial" panose="020B0604020202020204" pitchFamily="34" charset="0"/>
              </a:rPr>
              <a:t>Online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latin typeface="Calibri"/>
                <a:cs typeface="Arial" panose="020B0604020202020204" pitchFamily="34" charset="0"/>
              </a:rPr>
              <a:t>April 27, 2023</a:t>
            </a:r>
            <a:endParaRPr lang="en-US" b="1" noProof="0" dirty="0">
              <a:latin typeface="Calibri"/>
              <a:cs typeface="Arial" panose="020B0604020202020204" pitchFamily="34" charset="0"/>
            </a:endParaRPr>
          </a:p>
        </p:txBody>
      </p:sp>
      <p:pic>
        <p:nvPicPr>
          <p:cNvPr id="5" name="Picture 4" descr="K:\ruthy\LAST VERSIONS\Ruthy\SW 2015\HU tamplates and logo\logo Baerwald.png"/>
          <p:cNvPicPr/>
          <p:nvPr/>
        </p:nvPicPr>
        <p:blipFill>
          <a:blip r:embed="rId4">
            <a:extLst>
              <a:ext uri="{28A0092B-C50C-407E-A947-70E740481C1C}">
                <a14:useLocalDpi xmlns:a14="http://schemas.microsoft.com/office/drawing/2010/main" val="0"/>
              </a:ext>
            </a:extLst>
          </a:blip>
          <a:srcRect/>
          <a:stretch>
            <a:fillRect/>
          </a:stretch>
        </p:blipFill>
        <p:spPr bwMode="auto">
          <a:xfrm>
            <a:off x="4642338" y="314324"/>
            <a:ext cx="4114800" cy="1228726"/>
          </a:xfrm>
          <a:prstGeom prst="rect">
            <a:avLst/>
          </a:prstGeom>
          <a:noFill/>
          <a:ln>
            <a:noFill/>
          </a:ln>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49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endParaRPr lang="en-US"/>
          </a:p>
        </p:txBody>
      </p:sp>
      <p:sp>
        <p:nvSpPr>
          <p:cNvPr id="24579" name="Rectangle 3"/>
          <p:cNvSpPr>
            <a:spLocks noGrp="1" noChangeArrowheads="1"/>
          </p:cNvSpPr>
          <p:nvPr>
            <p:ph type="body" idx="4294967295"/>
          </p:nvPr>
        </p:nvSpPr>
        <p:spPr/>
        <p:txBody>
          <a:bodyPr/>
          <a:lstStyle/>
          <a:p>
            <a:pPr eaLnBrk="1" hangingPunct="1"/>
            <a:endParaRPr lang="en-US"/>
          </a:p>
        </p:txBody>
      </p:sp>
      <p:pic>
        <p:nvPicPr>
          <p:cNvPr id="24580" name="Picture 4"/>
          <p:cNvPicPr>
            <a:picLocks noChangeAspect="1" noChangeArrowheads="1"/>
          </p:cNvPicPr>
          <p:nvPr/>
        </p:nvPicPr>
        <p:blipFill>
          <a:blip r:embed="rId3" cstate="print"/>
          <a:srcRect/>
          <a:stretch>
            <a:fillRect/>
          </a:stretch>
        </p:blipFill>
        <p:spPr bwMode="auto">
          <a:xfrm>
            <a:off x="0" y="41275"/>
            <a:ext cx="9467850" cy="7088188"/>
          </a:xfrm>
          <a:prstGeom prst="rect">
            <a:avLst/>
          </a:prstGeom>
          <a:noFill/>
          <a:ln w="9525">
            <a:noFill/>
            <a:miter lim="800000"/>
            <a:headEnd/>
            <a:tailEnd/>
          </a:ln>
        </p:spPr>
      </p:pic>
      <p:sp>
        <p:nvSpPr>
          <p:cNvPr id="24581" name="Slide Number Placeholder 4"/>
          <p:cNvSpPr>
            <a:spLocks noGrp="1"/>
          </p:cNvSpPr>
          <p:nvPr>
            <p:ph type="sldNum" sz="quarter" idx="12"/>
          </p:nvPr>
        </p:nvSpPr>
        <p:spPr>
          <a:noFill/>
        </p:spPr>
        <p:txBody>
          <a:bodyPr/>
          <a:lstStyle/>
          <a:p>
            <a:fld id="{8878BBAF-B477-49D0-AA03-FF0A30DA9587}" type="slidenum">
              <a:rPr lang="he-IL"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rldtrade_explosion"/>
          <p:cNvPicPr>
            <a:picLocks noChangeAspect="1" noChangeArrowheads="1"/>
          </p:cNvPicPr>
          <p:nvPr/>
        </p:nvPicPr>
        <p:blipFill>
          <a:blip r:embed="rId3" cstate="print"/>
          <a:srcRect/>
          <a:stretch>
            <a:fillRect/>
          </a:stretch>
        </p:blipFill>
        <p:spPr bwMode="auto">
          <a:xfrm>
            <a:off x="468313" y="1052513"/>
            <a:ext cx="8128000" cy="5516562"/>
          </a:xfrm>
          <a:prstGeom prst="rect">
            <a:avLst/>
          </a:prstGeom>
          <a:noFill/>
          <a:ln w="9525">
            <a:noFill/>
            <a:miter lim="800000"/>
            <a:headEnd/>
            <a:tailEnd/>
          </a:ln>
        </p:spPr>
      </p:pic>
      <p:sp>
        <p:nvSpPr>
          <p:cNvPr id="6147" name="Rectangle 3"/>
          <p:cNvSpPr>
            <a:spLocks noGrp="1" noChangeArrowheads="1"/>
          </p:cNvSpPr>
          <p:nvPr>
            <p:ph type="title"/>
          </p:nvPr>
        </p:nvSpPr>
        <p:spPr>
          <a:xfrm>
            <a:off x="684213" y="-315913"/>
            <a:ext cx="7772400" cy="2022476"/>
          </a:xfrm>
        </p:spPr>
        <p:txBody>
          <a:bodyPr>
            <a:normAutofit/>
          </a:bodyPr>
          <a:lstStyle/>
          <a:p>
            <a:pPr eaLnBrk="1" hangingPunct="1"/>
            <a:r>
              <a:rPr lang="en-US" sz="4000" dirty="0">
                <a:solidFill>
                  <a:srgbClr val="0070C0"/>
                </a:solidFill>
              </a:rPr>
              <a:t>Terror in New-York</a:t>
            </a:r>
          </a:p>
        </p:txBody>
      </p:sp>
    </p:spTree>
    <p:extLst>
      <p:ext uri="{BB962C8B-B14F-4D97-AF65-F5344CB8AC3E}">
        <p14:creationId xmlns:p14="http://schemas.microsoft.com/office/powerpoint/2010/main" val="297884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457200" y="274638"/>
            <a:ext cx="8291513" cy="1498600"/>
          </a:xfrm>
        </p:spPr>
        <p:txBody>
          <a:bodyPr>
            <a:normAutofit fontScale="90000"/>
          </a:bodyPr>
          <a:lstStyle/>
          <a:p>
            <a:pPr eaLnBrk="1" hangingPunct="1"/>
            <a:r>
              <a:rPr lang="en-US" dirty="0">
                <a:solidFill>
                  <a:srgbClr val="0070C0"/>
                </a:solidFill>
              </a:rPr>
              <a:t>Findings from United States:</a:t>
            </a:r>
            <a:br>
              <a:rPr lang="en-US" dirty="0">
                <a:solidFill>
                  <a:srgbClr val="0070C0"/>
                </a:solidFill>
              </a:rPr>
            </a:br>
            <a:r>
              <a:rPr lang="en-US" dirty="0">
                <a:solidFill>
                  <a:srgbClr val="0070C0"/>
                </a:solidFill>
              </a:rPr>
              <a:t>report of the Ministry of Education</a:t>
            </a:r>
            <a:r>
              <a:rPr lang="en-US" sz="4000" dirty="0">
                <a:solidFill>
                  <a:srgbClr val="0033CC"/>
                </a:solidFill>
                <a:latin typeface="Calibri" panose="020F0502020204030204" pitchFamily="34" charset="0"/>
                <a:ea typeface="Calibri" panose="020F0502020204030204" pitchFamily="34" charset="0"/>
                <a:cs typeface="Calibri" panose="020F0502020204030204" pitchFamily="34" charset="0"/>
              </a:rPr>
              <a:t>, </a:t>
            </a:r>
            <a:br>
              <a:rPr lang="en-US" dirty="0">
                <a:solidFill>
                  <a:srgbClr val="0033CC"/>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0033CC"/>
                </a:solidFill>
                <a:latin typeface="Calibri" panose="020F0502020204030204" pitchFamily="34" charset="0"/>
                <a:ea typeface="Calibri" panose="020F0502020204030204" pitchFamily="34" charset="0"/>
                <a:cs typeface="Calibri" panose="020F0502020204030204" pitchFamily="34" charset="0"/>
              </a:rPr>
              <a:t>(New York City, 6.5.02)</a:t>
            </a:r>
          </a:p>
        </p:txBody>
      </p:sp>
      <p:sp>
        <p:nvSpPr>
          <p:cNvPr id="561155" name="Rectangle 3"/>
          <p:cNvSpPr>
            <a:spLocks noGrp="1" noChangeArrowheads="1"/>
          </p:cNvSpPr>
          <p:nvPr>
            <p:ph type="body" idx="1"/>
          </p:nvPr>
        </p:nvSpPr>
        <p:spPr>
          <a:xfrm>
            <a:off x="468313" y="2205038"/>
            <a:ext cx="8229600" cy="4165600"/>
          </a:xfrm>
        </p:spPr>
        <p:txBody>
          <a:bodyPr>
            <a:normAutofit/>
          </a:bodyPr>
          <a:lstStyle/>
          <a:p>
            <a:pPr eaLnBrk="1" hangingPunct="1">
              <a:lnSpc>
                <a:spcPct val="90000"/>
              </a:lnSpc>
              <a:buClr>
                <a:srgbClr val="CCFF66"/>
              </a:buClr>
            </a:pPr>
            <a:r>
              <a:rPr lang="en-US" sz="3200" dirty="0">
                <a:latin typeface="Calibri" panose="020F0502020204030204" pitchFamily="34" charset="0"/>
                <a:ea typeface="Calibri" panose="020F0502020204030204" pitchFamily="34" charset="0"/>
                <a:cs typeface="Calibri" panose="020F0502020204030204" pitchFamily="34" charset="0"/>
              </a:rPr>
              <a:t>Survey of needs following 9/11</a:t>
            </a:r>
          </a:p>
          <a:p>
            <a:pPr eaLnBrk="1" hangingPunct="1">
              <a:lnSpc>
                <a:spcPct val="90000"/>
              </a:lnSpc>
              <a:buClr>
                <a:srgbClr val="CCFF66"/>
              </a:buClr>
            </a:pPr>
            <a:r>
              <a:rPr lang="en-US" sz="3200" dirty="0">
                <a:latin typeface="Calibri" panose="020F0502020204030204" pitchFamily="34" charset="0"/>
                <a:ea typeface="Calibri" panose="020F0502020204030204" pitchFamily="34" charset="0"/>
                <a:cs typeface="Calibri" panose="020F0502020204030204" pitchFamily="34" charset="0"/>
              </a:rPr>
              <a:t>A sample of 8,266 school children in New York</a:t>
            </a:r>
          </a:p>
          <a:p>
            <a:pPr eaLnBrk="1" hangingPunct="1">
              <a:lnSpc>
                <a:spcPct val="90000"/>
              </a:lnSpc>
              <a:buClr>
                <a:srgbClr val="CCFF66"/>
              </a:buClr>
            </a:pPr>
            <a:r>
              <a:rPr lang="en-US" sz="3200" dirty="0">
                <a:latin typeface="Calibri" panose="020F0502020204030204" pitchFamily="34" charset="0"/>
                <a:ea typeface="Calibri" panose="020F0502020204030204" pitchFamily="34" charset="0"/>
                <a:cs typeface="Calibri" panose="020F0502020204030204" pitchFamily="34" charset="0"/>
              </a:rPr>
              <a:t>Students from the 4</a:t>
            </a:r>
            <a:r>
              <a:rPr lang="en-US" sz="3200" baseline="30000" dirty="0">
                <a:latin typeface="Calibri" panose="020F0502020204030204" pitchFamily="34" charset="0"/>
                <a:ea typeface="Calibri" panose="020F0502020204030204" pitchFamily="34" charset="0"/>
                <a:cs typeface="Calibri" panose="020F0502020204030204" pitchFamily="34" charset="0"/>
              </a:rPr>
              <a:t>th</a:t>
            </a:r>
            <a:r>
              <a:rPr lang="en-US" sz="3200" dirty="0">
                <a:latin typeface="Calibri" panose="020F0502020204030204" pitchFamily="34" charset="0"/>
                <a:ea typeface="Calibri" panose="020F0502020204030204" pitchFamily="34" charset="0"/>
                <a:cs typeface="Calibri" panose="020F0502020204030204" pitchFamily="34" charset="0"/>
              </a:rPr>
              <a:t> to 12</a:t>
            </a:r>
            <a:r>
              <a:rPr lang="en-US" sz="3200" baseline="30000" dirty="0">
                <a:latin typeface="Calibri" panose="020F0502020204030204" pitchFamily="34" charset="0"/>
                <a:ea typeface="Calibri" panose="020F0502020204030204" pitchFamily="34" charset="0"/>
                <a:cs typeface="Calibri" panose="020F0502020204030204" pitchFamily="34" charset="0"/>
              </a:rPr>
              <a:t>th</a:t>
            </a:r>
            <a:r>
              <a:rPr lang="en-US" sz="3200" dirty="0">
                <a:latin typeface="Calibri" panose="020F0502020204030204" pitchFamily="34" charset="0"/>
                <a:ea typeface="Calibri" panose="020F0502020204030204" pitchFamily="34" charset="0"/>
                <a:cs typeface="Calibri" panose="020F0502020204030204" pitchFamily="34" charset="0"/>
              </a:rPr>
              <a:t> grade, some were near the twine tower, some were in more distant places</a:t>
            </a:r>
          </a:p>
          <a:p>
            <a:pPr eaLnBrk="1" hangingPunct="1">
              <a:lnSpc>
                <a:spcPct val="90000"/>
              </a:lnSpc>
              <a:buClr>
                <a:srgbClr val="CCFF66"/>
              </a:buClr>
            </a:pPr>
            <a:r>
              <a:rPr lang="en-US" sz="3200" dirty="0">
                <a:latin typeface="Calibri" panose="020F0502020204030204" pitchFamily="34" charset="0"/>
                <a:ea typeface="Calibri" panose="020F0502020204030204" pitchFamily="34" charset="0"/>
                <a:cs typeface="Calibri" panose="020F0502020204030204" pitchFamily="34" charset="0"/>
              </a:rPr>
              <a:t>Was completed six months after 9/11</a:t>
            </a:r>
          </a:p>
          <a:p>
            <a:pPr eaLnBrk="1" hangingPunct="1">
              <a:lnSpc>
                <a:spcPct val="90000"/>
              </a:lnSpc>
              <a:buClr>
                <a:srgbClr val="CCFF66"/>
              </a:buClr>
            </a:pPr>
            <a:r>
              <a:rPr lang="en-US" sz="3200" dirty="0">
                <a:latin typeface="Calibri" panose="020F0502020204030204" pitchFamily="34" charset="0"/>
                <a:ea typeface="Calibri" panose="020F0502020204030204" pitchFamily="34" charset="0"/>
                <a:cs typeface="Calibri" panose="020F0502020204030204" pitchFamily="34" charset="0"/>
              </a:rPr>
              <a:t>Done by Christina Hoven from Columbia University</a:t>
            </a:r>
          </a:p>
        </p:txBody>
      </p:sp>
    </p:spTree>
    <p:extLst>
      <p:ext uri="{BB962C8B-B14F-4D97-AF65-F5344CB8AC3E}">
        <p14:creationId xmlns:p14="http://schemas.microsoft.com/office/powerpoint/2010/main" val="32472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61155">
                                            <p:txEl>
                                              <p:pRg st="0" end="0"/>
                                            </p:txEl>
                                          </p:spTgt>
                                        </p:tgtEl>
                                        <p:attrNameLst>
                                          <p:attrName>style.visibility</p:attrName>
                                        </p:attrNameLst>
                                      </p:cBhvr>
                                      <p:to>
                                        <p:strVal val="visible"/>
                                      </p:to>
                                    </p:set>
                                    <p:anim calcmode="lin" valueType="num">
                                      <p:cBhvr additive="base">
                                        <p:cTn id="11" dur="500" fill="hold"/>
                                        <p:tgtEl>
                                          <p:spTgt spid="5611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61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61155">
                                            <p:txEl>
                                              <p:pRg st="1" end="1"/>
                                            </p:txEl>
                                          </p:spTgt>
                                        </p:tgtEl>
                                        <p:attrNameLst>
                                          <p:attrName>style.visibility</p:attrName>
                                        </p:attrNameLst>
                                      </p:cBhvr>
                                      <p:to>
                                        <p:strVal val="visible"/>
                                      </p:to>
                                    </p:set>
                                    <p:anim calcmode="lin" valueType="num">
                                      <p:cBhvr additive="base">
                                        <p:cTn id="17" dur="500" fill="hold"/>
                                        <p:tgtEl>
                                          <p:spTgt spid="56115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61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61155">
                                            <p:txEl>
                                              <p:pRg st="2" end="2"/>
                                            </p:txEl>
                                          </p:spTgt>
                                        </p:tgtEl>
                                        <p:attrNameLst>
                                          <p:attrName>style.visibility</p:attrName>
                                        </p:attrNameLst>
                                      </p:cBhvr>
                                      <p:to>
                                        <p:strVal val="visible"/>
                                      </p:to>
                                    </p:set>
                                    <p:anim calcmode="lin" valueType="num">
                                      <p:cBhvr additive="base">
                                        <p:cTn id="23" dur="500" fill="hold"/>
                                        <p:tgtEl>
                                          <p:spTgt spid="56115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61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61155">
                                            <p:txEl>
                                              <p:pRg st="3" end="3"/>
                                            </p:txEl>
                                          </p:spTgt>
                                        </p:tgtEl>
                                        <p:attrNameLst>
                                          <p:attrName>style.visibility</p:attrName>
                                        </p:attrNameLst>
                                      </p:cBhvr>
                                      <p:to>
                                        <p:strVal val="visible"/>
                                      </p:to>
                                    </p:set>
                                    <p:anim calcmode="lin" valueType="num">
                                      <p:cBhvr additive="base">
                                        <p:cTn id="29" dur="500" fill="hold"/>
                                        <p:tgtEl>
                                          <p:spTgt spid="56115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61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61155">
                                            <p:txEl>
                                              <p:pRg st="4" end="4"/>
                                            </p:txEl>
                                          </p:spTgt>
                                        </p:tgtEl>
                                        <p:attrNameLst>
                                          <p:attrName>style.visibility</p:attrName>
                                        </p:attrNameLst>
                                      </p:cBhvr>
                                      <p:to>
                                        <p:strVal val="visible"/>
                                      </p:to>
                                    </p:set>
                                    <p:anim calcmode="lin" valueType="num">
                                      <p:cBhvr additive="base">
                                        <p:cTn id="35" dur="500" fill="hold"/>
                                        <p:tgtEl>
                                          <p:spTgt spid="56115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61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p:bldP spid="5611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457200" y="274638"/>
            <a:ext cx="8229600" cy="1641475"/>
          </a:xfrm>
        </p:spPr>
        <p:txBody>
          <a:bodyPr>
            <a:normAutofit/>
          </a:bodyPr>
          <a:lstStyle/>
          <a:p>
            <a:pPr eaLnBrk="1" hangingPunct="1"/>
            <a:r>
              <a:rPr lang="en-US" sz="4000" dirty="0">
                <a:solidFill>
                  <a:srgbClr val="0070C0"/>
                </a:solidFill>
              </a:rPr>
              <a:t>Ministry of Education, New-York City: </a:t>
            </a:r>
            <a:br>
              <a:rPr lang="en-US" sz="4000" dirty="0">
                <a:solidFill>
                  <a:srgbClr val="0070C0"/>
                </a:solidFill>
              </a:rPr>
            </a:br>
            <a:r>
              <a:rPr lang="en-US" sz="4000" dirty="0">
                <a:solidFill>
                  <a:srgbClr val="0070C0"/>
                </a:solidFill>
              </a:rPr>
              <a:t>Referral for treatment</a:t>
            </a:r>
          </a:p>
        </p:txBody>
      </p:sp>
      <p:sp>
        <p:nvSpPr>
          <p:cNvPr id="571395" name="Rectangle 3"/>
          <p:cNvSpPr>
            <a:spLocks noGrp="1" noChangeArrowheads="1"/>
          </p:cNvSpPr>
          <p:nvPr>
            <p:ph type="body" idx="1"/>
          </p:nvPr>
        </p:nvSpPr>
        <p:spPr>
          <a:xfrm>
            <a:off x="457200" y="2420938"/>
            <a:ext cx="8229600" cy="4114800"/>
          </a:xfrm>
        </p:spPr>
        <p:txBody>
          <a:bodyPr/>
          <a:lstStyle/>
          <a:p>
            <a:pPr eaLnBrk="1" hangingPunct="1">
              <a:buFontTx/>
              <a:buNone/>
            </a:pPr>
            <a:r>
              <a:rPr lang="en-US" dirty="0"/>
              <a:t>	</a:t>
            </a:r>
            <a:r>
              <a:rPr lang="en-US" sz="3600" dirty="0">
                <a:latin typeface="Times"/>
              </a:rPr>
              <a:t>Most of the students (66%) with posttraumatic symptoms </a:t>
            </a:r>
            <a:r>
              <a:rPr lang="en-US" sz="3600" b="1" u="sng" dirty="0">
                <a:solidFill>
                  <a:srgbClr val="FF0000"/>
                </a:solidFill>
                <a:latin typeface="Times"/>
              </a:rPr>
              <a:t>did not turn or were referred</a:t>
            </a:r>
            <a:r>
              <a:rPr lang="en-US" sz="3600" dirty="0">
                <a:latin typeface="Times"/>
              </a:rPr>
              <a:t> to treatment either within the school or in by mental health professionals in the community</a:t>
            </a:r>
          </a:p>
        </p:txBody>
      </p:sp>
    </p:spTree>
    <p:extLst>
      <p:ext uri="{BB962C8B-B14F-4D97-AF65-F5344CB8AC3E}">
        <p14:creationId xmlns:p14="http://schemas.microsoft.com/office/powerpoint/2010/main" val="41640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1394"/>
                                        </p:tgtEl>
                                        <p:attrNameLst>
                                          <p:attrName>style.visibility</p:attrName>
                                        </p:attrNameLst>
                                      </p:cBhvr>
                                      <p:to>
                                        <p:strVal val="visible"/>
                                      </p:to>
                                    </p:set>
                                    <p:anim calcmode="lin" valueType="num">
                                      <p:cBhvr additive="base">
                                        <p:cTn id="7" dur="500" fill="hold"/>
                                        <p:tgtEl>
                                          <p:spTgt spid="571394"/>
                                        </p:tgtEl>
                                        <p:attrNameLst>
                                          <p:attrName>ppt_x</p:attrName>
                                        </p:attrNameLst>
                                      </p:cBhvr>
                                      <p:tavLst>
                                        <p:tav tm="0">
                                          <p:val>
                                            <p:strVal val="0-#ppt_w/2"/>
                                          </p:val>
                                        </p:tav>
                                        <p:tav tm="100000">
                                          <p:val>
                                            <p:strVal val="#ppt_x"/>
                                          </p:val>
                                        </p:tav>
                                      </p:tavLst>
                                    </p:anim>
                                    <p:anim calcmode="lin" valueType="num">
                                      <p:cBhvr additive="base">
                                        <p:cTn id="8" dur="500" fill="hold"/>
                                        <p:tgtEl>
                                          <p:spTgt spid="5713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1395">
                                            <p:txEl>
                                              <p:pRg st="0" end="0"/>
                                            </p:txEl>
                                          </p:spTgt>
                                        </p:tgtEl>
                                        <p:attrNameLst>
                                          <p:attrName>style.visibility</p:attrName>
                                        </p:attrNameLst>
                                      </p:cBhvr>
                                      <p:to>
                                        <p:strVal val="visible"/>
                                      </p:to>
                                    </p:set>
                                    <p:anim calcmode="lin" valueType="num">
                                      <p:cBhvr additive="base">
                                        <p:cTn id="13" dur="500" fill="hold"/>
                                        <p:tgtEl>
                                          <p:spTgt spid="5713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1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4" grpId="0" autoUpdateAnimBg="0"/>
      <p:bldP spid="5713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833437"/>
          </a:xfrm>
        </p:spPr>
        <p:txBody>
          <a:bodyPr>
            <a:noAutofit/>
          </a:bodyPr>
          <a:lstStyle/>
          <a:p>
            <a:r>
              <a:rPr lang="en-US" sz="3600" dirty="0">
                <a:solidFill>
                  <a:srgbClr val="0070C0"/>
                </a:solidFill>
              </a:rPr>
              <a:t>Terror in Israel (Second intifada, 2000-2008 ) Café Hillel – September 9, 2003</a:t>
            </a:r>
          </a:p>
        </p:txBody>
      </p:sp>
      <p:pic>
        <p:nvPicPr>
          <p:cNvPr id="14339" name="Picture 3" descr="MFAJ0cqb0"/>
          <p:cNvPicPr>
            <a:picLocks noChangeAspect="1" noChangeArrowheads="1"/>
          </p:cNvPicPr>
          <p:nvPr/>
        </p:nvPicPr>
        <p:blipFill>
          <a:blip r:embed="rId3" cstate="print"/>
          <a:srcRect/>
          <a:stretch>
            <a:fillRect/>
          </a:stretch>
        </p:blipFill>
        <p:spPr bwMode="auto">
          <a:xfrm>
            <a:off x="0" y="1385888"/>
            <a:ext cx="9144000" cy="5472112"/>
          </a:xfrm>
          <a:prstGeom prst="rect">
            <a:avLst/>
          </a:prstGeom>
          <a:noFill/>
          <a:ln w="9525">
            <a:noFill/>
            <a:miter lim="800000"/>
            <a:headEnd/>
            <a:tailEnd/>
          </a:ln>
        </p:spPr>
      </p:pic>
    </p:spTree>
    <p:extLst>
      <p:ext uri="{BB962C8B-B14F-4D97-AF65-F5344CB8AC3E}">
        <p14:creationId xmlns:p14="http://schemas.microsoft.com/office/powerpoint/2010/main" val="225449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rtl="0">
              <a:defRPr/>
            </a:pPr>
            <a:fld id="{D4A7870B-82F9-4294-B10C-8F3F11F265FE}" type="slidenum">
              <a:rPr lang="he-IL" sz="1400" i="0">
                <a:latin typeface="+mn-lt"/>
                <a:cs typeface="Arial" pitchFamily="34" charset="0"/>
              </a:rPr>
              <a:pPr algn="r" rtl="0">
                <a:defRPr/>
              </a:pPr>
              <a:t>15</a:t>
            </a:fld>
            <a:endParaRPr lang="en-US" sz="1400" i="0">
              <a:latin typeface="+mn-lt"/>
              <a:cs typeface="Arial" pitchFamily="34" charset="0"/>
            </a:endParaRPr>
          </a:p>
        </p:txBody>
      </p:sp>
      <p:sp>
        <p:nvSpPr>
          <p:cNvPr id="16387" name="Rectangle 2"/>
          <p:cNvSpPr>
            <a:spLocks noGrp="1" noChangeArrowheads="1"/>
          </p:cNvSpPr>
          <p:nvPr>
            <p:ph type="title" idx="4294967295"/>
          </p:nvPr>
        </p:nvSpPr>
        <p:spPr>
          <a:xfrm>
            <a:off x="457200" y="274638"/>
            <a:ext cx="8229600" cy="706437"/>
          </a:xfrm>
        </p:spPr>
        <p:txBody>
          <a:bodyPr>
            <a:normAutofit fontScale="90000"/>
          </a:bodyPr>
          <a:lstStyle/>
          <a:p>
            <a:pPr eaLnBrk="1" hangingPunct="1"/>
            <a:r>
              <a:rPr lang="en-US" sz="3600" dirty="0">
                <a:solidFill>
                  <a:srgbClr val="0070C0"/>
                </a:solidFill>
              </a:rPr>
              <a:t>Why School Based Screening?</a:t>
            </a:r>
            <a:br>
              <a:rPr lang="en-US" sz="3600" dirty="0">
                <a:solidFill>
                  <a:srgbClr val="0070C0"/>
                </a:solidFill>
              </a:rPr>
            </a:br>
            <a:r>
              <a:rPr lang="en-US" sz="2800" dirty="0">
                <a:solidFill>
                  <a:srgbClr val="FF0000"/>
                </a:solidFill>
              </a:rPr>
              <a:t>What do we screen for?</a:t>
            </a:r>
          </a:p>
        </p:txBody>
      </p:sp>
      <p:sp>
        <p:nvSpPr>
          <p:cNvPr id="16388" name="Rectangle 3"/>
          <p:cNvSpPr>
            <a:spLocks noGrp="1" noChangeArrowheads="1"/>
          </p:cNvSpPr>
          <p:nvPr>
            <p:ph type="body" idx="4294967295"/>
          </p:nvPr>
        </p:nvSpPr>
        <p:spPr>
          <a:xfrm>
            <a:off x="250825" y="1125538"/>
            <a:ext cx="8893175" cy="5472112"/>
          </a:xfrm>
        </p:spPr>
        <p:txBody>
          <a:bodyPr/>
          <a:lstStyle/>
          <a:p>
            <a:pPr eaLnBrk="1" hangingPunct="1"/>
            <a:r>
              <a:rPr lang="en-US" sz="2400">
                <a:latin typeface="Arial" charset="0"/>
                <a:cs typeface="Arial" charset="0"/>
              </a:rPr>
              <a:t>Chemtob et al. (2001, 2002) - Hurricane Andrew</a:t>
            </a:r>
          </a:p>
          <a:p>
            <a:pPr lvl="2" eaLnBrk="1" hangingPunct="1"/>
            <a:r>
              <a:rPr lang="en-US" sz="1800">
                <a:latin typeface="Arial" charset="0"/>
                <a:cs typeface="Arial" charset="0"/>
              </a:rPr>
              <a:t>School based screening and treatment</a:t>
            </a:r>
          </a:p>
          <a:p>
            <a:pPr eaLnBrk="1" hangingPunct="1"/>
            <a:r>
              <a:rPr lang="en-US" sz="2400">
                <a:latin typeface="Arial" charset="0"/>
                <a:cs typeface="Arial" charset="0"/>
              </a:rPr>
              <a:t>Layne, Saltzman, Pynoos (2001) - Bosnia</a:t>
            </a:r>
          </a:p>
          <a:p>
            <a:pPr lvl="1" eaLnBrk="1" hangingPunct="1"/>
            <a:r>
              <a:rPr lang="en-US" sz="2000">
                <a:latin typeface="Arial" charset="0"/>
                <a:cs typeface="Arial" charset="0"/>
              </a:rPr>
              <a:t>School based screening and interventions (also grief)</a:t>
            </a:r>
          </a:p>
          <a:p>
            <a:pPr eaLnBrk="1" hangingPunct="1"/>
            <a:r>
              <a:rPr lang="en-US" sz="2400">
                <a:latin typeface="Arial" charset="0"/>
                <a:cs typeface="Arial" charset="0"/>
              </a:rPr>
              <a:t>Hoven (2003) - 6 months after 9/11 </a:t>
            </a:r>
          </a:p>
          <a:p>
            <a:pPr lvl="2" eaLnBrk="1" hangingPunct="1"/>
            <a:r>
              <a:rPr lang="en-US" sz="1800">
                <a:latin typeface="Arial" charset="0"/>
                <a:cs typeface="Arial" charset="0"/>
              </a:rPr>
              <a:t>2/3 of the affected students were not identified by teachers</a:t>
            </a:r>
          </a:p>
          <a:p>
            <a:pPr eaLnBrk="1" hangingPunct="1"/>
            <a:r>
              <a:rPr lang="en-US" sz="2400">
                <a:latin typeface="Arial" charset="0"/>
                <a:cs typeface="Arial" charset="0"/>
              </a:rPr>
              <a:t>Pfefferbaum (1999,2003)- Oklahoma; Kenya and Tanzania</a:t>
            </a:r>
          </a:p>
          <a:p>
            <a:pPr lvl="2" eaLnBrk="1" hangingPunct="1"/>
            <a:r>
              <a:rPr lang="en-US" sz="1800">
                <a:latin typeface="Arial" charset="0"/>
                <a:cs typeface="Arial" charset="0"/>
              </a:rPr>
              <a:t>Long term consequences</a:t>
            </a:r>
          </a:p>
          <a:p>
            <a:pPr lvl="2" eaLnBrk="1" hangingPunct="1"/>
            <a:r>
              <a:rPr lang="en-US" sz="1800">
                <a:latin typeface="Arial" charset="0"/>
                <a:cs typeface="Arial" charset="0"/>
              </a:rPr>
              <a:t>Functional impairment</a:t>
            </a:r>
          </a:p>
          <a:p>
            <a:pPr eaLnBrk="1" hangingPunct="1"/>
            <a:r>
              <a:rPr lang="en-US" sz="2400">
                <a:latin typeface="Arial" charset="0"/>
                <a:cs typeface="Arial" charset="0"/>
              </a:rPr>
              <a:t>Wong (2003); Stein (2003) - Inner violence in LA</a:t>
            </a:r>
          </a:p>
          <a:p>
            <a:pPr lvl="2" eaLnBrk="1" hangingPunct="1"/>
            <a:r>
              <a:rPr lang="en-US" sz="1800">
                <a:latin typeface="Arial" charset="0"/>
                <a:cs typeface="Arial" charset="0"/>
              </a:rPr>
              <a:t>Screening and treatment</a:t>
            </a:r>
          </a:p>
          <a:p>
            <a:pPr eaLnBrk="1" hangingPunct="1"/>
            <a:r>
              <a:rPr lang="en-US" sz="2400">
                <a:latin typeface="Arial" charset="0"/>
                <a:cs typeface="Arial" charset="0"/>
              </a:rPr>
              <a:t>In Israel: Solomon, Lavi, Laufer, Laor, Wolmer</a:t>
            </a:r>
          </a:p>
          <a:p>
            <a:pPr lvl="1" eaLnBrk="1" hangingPunct="1"/>
            <a:r>
              <a:rPr lang="en-US" sz="2000">
                <a:latin typeface="Arial" charset="0"/>
                <a:cs typeface="Arial" charset="0"/>
              </a:rPr>
              <a:t>Political violence, Israelis &amp; Palestinians, War</a:t>
            </a:r>
          </a:p>
          <a:p>
            <a:pPr lvl="1" eaLnBrk="1" hangingPunct="1"/>
            <a:r>
              <a:rPr lang="en-US" sz="2000">
                <a:latin typeface="Arial" charset="0"/>
                <a:cs typeface="Arial" charset="0"/>
              </a:rPr>
              <a:t>Risk and protective factors, political attitudes, PTG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rtl="0">
              <a:defRPr/>
            </a:pPr>
            <a:fld id="{1F3B2211-E3EB-42B0-9C71-A95F52CA9BE1}" type="slidenum">
              <a:rPr lang="he-IL" sz="1400" i="0">
                <a:latin typeface="+mn-lt"/>
                <a:cs typeface="Arial" pitchFamily="34" charset="0"/>
              </a:rPr>
              <a:pPr algn="r" rtl="0">
                <a:defRPr/>
              </a:pPr>
              <a:t>16</a:t>
            </a:fld>
            <a:endParaRPr lang="en-US" sz="1400" i="0">
              <a:latin typeface="+mn-lt"/>
              <a:cs typeface="Arial" pitchFamily="34" charset="0"/>
            </a:endParaRPr>
          </a:p>
        </p:txBody>
      </p:sp>
      <p:sp>
        <p:nvSpPr>
          <p:cNvPr id="17411" name="Rectangle 2"/>
          <p:cNvSpPr>
            <a:spLocks noGrp="1" noChangeArrowheads="1"/>
          </p:cNvSpPr>
          <p:nvPr>
            <p:ph type="title" idx="4294967295"/>
          </p:nvPr>
        </p:nvSpPr>
        <p:spPr/>
        <p:txBody>
          <a:bodyPr>
            <a:normAutofit/>
          </a:bodyPr>
          <a:lstStyle/>
          <a:p>
            <a:pPr eaLnBrk="1" hangingPunct="1"/>
            <a:r>
              <a:rPr lang="en-US" sz="3600" dirty="0">
                <a:solidFill>
                  <a:srgbClr val="0070C0"/>
                </a:solidFill>
              </a:rPr>
              <a:t>Why School Based Screening?</a:t>
            </a:r>
          </a:p>
        </p:txBody>
      </p:sp>
      <p:sp>
        <p:nvSpPr>
          <p:cNvPr id="17412" name="Rectangle 3"/>
          <p:cNvSpPr>
            <a:spLocks noGrp="1" noChangeArrowheads="1"/>
          </p:cNvSpPr>
          <p:nvPr>
            <p:ph type="body" idx="4294967295"/>
          </p:nvPr>
        </p:nvSpPr>
        <p:spPr>
          <a:xfrm>
            <a:off x="323850" y="1484313"/>
            <a:ext cx="8496300" cy="4525962"/>
          </a:xfrm>
        </p:spPr>
        <p:txBody>
          <a:bodyPr/>
          <a:lstStyle/>
          <a:p>
            <a:pPr eaLnBrk="1" hangingPunct="1"/>
            <a:r>
              <a:rPr lang="en-US"/>
              <a:t>Reaching out to children in their natural environment</a:t>
            </a:r>
          </a:p>
          <a:p>
            <a:pPr eaLnBrk="1" hangingPunct="1"/>
            <a:r>
              <a:rPr lang="en-US"/>
              <a:t>No Stigma</a:t>
            </a:r>
          </a:p>
          <a:p>
            <a:pPr eaLnBrk="1" hangingPunct="1"/>
            <a:r>
              <a:rPr lang="en-US"/>
              <a:t>Cost effective</a:t>
            </a:r>
          </a:p>
          <a:p>
            <a:pPr eaLnBrk="1" hangingPunct="1"/>
            <a:r>
              <a:rPr lang="en-US"/>
              <a:t>Identifying children who “suffer in silence”</a:t>
            </a:r>
          </a:p>
          <a:p>
            <a:pPr eaLnBrk="1" hangingPunct="1"/>
            <a:r>
              <a:rPr lang="en-US"/>
              <a:t>Part of a comprehensive “system of care” within the school system and community</a:t>
            </a:r>
          </a:p>
          <a:p>
            <a:pPr eaLnBrk="1" hangingPunct="1"/>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a:defRPr/>
            </a:pPr>
            <a:r>
              <a:rPr lang="en-US" sz="3600" dirty="0">
                <a:solidFill>
                  <a:srgbClr val="0070C0"/>
                </a:solidFill>
              </a:rPr>
              <a:t>Focus on Children and Schools</a:t>
            </a:r>
            <a:br>
              <a:rPr lang="en-US" sz="3600" dirty="0">
                <a:solidFill>
                  <a:srgbClr val="0070C0"/>
                </a:solidFill>
              </a:rPr>
            </a:br>
            <a:r>
              <a:rPr lang="en-US" sz="3600" dirty="0">
                <a:solidFill>
                  <a:srgbClr val="0070C0"/>
                </a:solidFill>
              </a:rPr>
              <a:t>Effects of Trauma on the Ability to Learn</a:t>
            </a:r>
          </a:p>
        </p:txBody>
      </p:sp>
      <p:sp>
        <p:nvSpPr>
          <p:cNvPr id="22531" name="Content Placeholder 2"/>
          <p:cNvSpPr>
            <a:spLocks noGrp="1"/>
          </p:cNvSpPr>
          <p:nvPr>
            <p:ph idx="1"/>
          </p:nvPr>
        </p:nvSpPr>
        <p:spPr>
          <a:xfrm>
            <a:off x="457200" y="1417638"/>
            <a:ext cx="8229600" cy="4972050"/>
          </a:xfrm>
        </p:spPr>
        <p:txBody>
          <a:bodyPr>
            <a:normAutofit fontScale="92500" lnSpcReduction="20000"/>
          </a:bodyPr>
          <a:lstStyle/>
          <a:p>
            <a:pPr>
              <a:lnSpc>
                <a:spcPct val="150000"/>
              </a:lnSpc>
            </a:pPr>
            <a:r>
              <a:rPr lang="en-US" sz="2800" dirty="0"/>
              <a:t>A traumatic event can seriously </a:t>
            </a:r>
            <a:r>
              <a:rPr lang="en-US" sz="2800" dirty="0">
                <a:solidFill>
                  <a:srgbClr val="FF0000"/>
                </a:solidFill>
              </a:rPr>
              <a:t>interrupt the school routine</a:t>
            </a:r>
            <a:r>
              <a:rPr lang="en-US" sz="2800" dirty="0"/>
              <a:t> and the processes of teaching and learning </a:t>
            </a:r>
          </a:p>
          <a:p>
            <a:pPr>
              <a:lnSpc>
                <a:spcPct val="150000"/>
              </a:lnSpc>
            </a:pPr>
            <a:r>
              <a:rPr lang="en-US" sz="2800" dirty="0"/>
              <a:t>Students traumatized by exposure to violence have been shown to have </a:t>
            </a:r>
            <a:r>
              <a:rPr lang="en-US" sz="2800" dirty="0">
                <a:solidFill>
                  <a:srgbClr val="FF0000"/>
                </a:solidFill>
              </a:rPr>
              <a:t>lower grade point averages</a:t>
            </a:r>
            <a:r>
              <a:rPr lang="en-US" sz="2800" dirty="0"/>
              <a:t>, more negative remarks in their cumulative records, and </a:t>
            </a:r>
            <a:r>
              <a:rPr lang="en-US" sz="2800" dirty="0">
                <a:solidFill>
                  <a:srgbClr val="FF0000"/>
                </a:solidFill>
              </a:rPr>
              <a:t>more reported absences from school </a:t>
            </a:r>
            <a:r>
              <a:rPr lang="en-US" sz="2800" dirty="0"/>
              <a:t>than other students. </a:t>
            </a:r>
          </a:p>
          <a:p>
            <a:pPr>
              <a:lnSpc>
                <a:spcPct val="150000"/>
              </a:lnSpc>
            </a:pPr>
            <a:r>
              <a:rPr lang="en-US" sz="2800" dirty="0"/>
              <a:t>They may have increased </a:t>
            </a:r>
            <a:r>
              <a:rPr lang="en-US" sz="2800" dirty="0">
                <a:solidFill>
                  <a:srgbClr val="FF0000"/>
                </a:solidFill>
              </a:rPr>
              <a:t>difficulties concentrating </a:t>
            </a:r>
            <a:r>
              <a:rPr lang="en-US" sz="2800" dirty="0"/>
              <a:t>and learning at school and may engage in unusually reckless or </a:t>
            </a:r>
            <a:r>
              <a:rPr lang="en-US" sz="2800" dirty="0">
                <a:solidFill>
                  <a:srgbClr val="FF0000"/>
                </a:solidFill>
              </a:rPr>
              <a:t>aggressive behavior</a:t>
            </a:r>
            <a:r>
              <a:rPr lang="en-US" sz="2800" dirty="0"/>
              <a:t>.  </a:t>
            </a:r>
          </a:p>
          <a:p>
            <a:pPr>
              <a:lnSpc>
                <a:spcPct val="150000"/>
              </a:lnSpc>
            </a:pP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77813" y="295275"/>
            <a:ext cx="8686800" cy="685800"/>
          </a:xfrm>
        </p:spPr>
        <p:txBody>
          <a:bodyPr>
            <a:normAutofit fontScale="90000"/>
          </a:bodyPr>
          <a:lstStyle/>
          <a:p>
            <a:pPr eaLnBrk="1" hangingPunct="1"/>
            <a:r>
              <a:rPr lang="en-US" sz="3200" dirty="0">
                <a:solidFill>
                  <a:srgbClr val="0070C0"/>
                </a:solidFill>
              </a:rPr>
              <a:t>What did we screen for?</a:t>
            </a:r>
            <a:br>
              <a:rPr lang="en-US" sz="3200" dirty="0">
                <a:solidFill>
                  <a:srgbClr val="0070C0"/>
                </a:solidFill>
              </a:rPr>
            </a:br>
            <a:r>
              <a:rPr lang="en-US" sz="3200" dirty="0">
                <a:solidFill>
                  <a:srgbClr val="0070C0"/>
                </a:solidFill>
              </a:rPr>
              <a:t>Screening Instruments </a:t>
            </a:r>
          </a:p>
        </p:txBody>
      </p:sp>
      <p:sp>
        <p:nvSpPr>
          <p:cNvPr id="589827" name="Rectangle 3"/>
          <p:cNvSpPr>
            <a:spLocks noGrp="1" noChangeArrowheads="1"/>
          </p:cNvSpPr>
          <p:nvPr>
            <p:ph type="body" idx="1"/>
          </p:nvPr>
        </p:nvSpPr>
        <p:spPr>
          <a:xfrm>
            <a:off x="304800" y="1104181"/>
            <a:ext cx="8458200" cy="5753819"/>
          </a:xfrm>
        </p:spPr>
        <p:txBody>
          <a:bodyPr>
            <a:normAutofit lnSpcReduction="10000"/>
          </a:bodyPr>
          <a:lstStyle/>
          <a:p>
            <a:pPr eaLnBrk="1" hangingPunct="1">
              <a:lnSpc>
                <a:spcPct val="90000"/>
              </a:lnSpc>
              <a:buClr>
                <a:srgbClr val="CCFF66"/>
              </a:buClr>
            </a:pPr>
            <a:r>
              <a:rPr lang="en-US" sz="2400" b="1" i="1" dirty="0">
                <a:latin typeface="Times"/>
              </a:rPr>
              <a:t>Israeli </a:t>
            </a:r>
            <a:r>
              <a:rPr lang="en-US" sz="2400" b="1" i="1" dirty="0">
                <a:solidFill>
                  <a:srgbClr val="FF3300"/>
                </a:solidFill>
                <a:latin typeface="Times"/>
              </a:rPr>
              <a:t>Trauma Exposure</a:t>
            </a:r>
            <a:r>
              <a:rPr lang="en-US" sz="2400" b="1" dirty="0">
                <a:latin typeface="Times"/>
              </a:rPr>
              <a:t> (Pat-Horenczyk et al. 2002)</a:t>
            </a:r>
          </a:p>
          <a:p>
            <a:pPr eaLnBrk="1" hangingPunct="1">
              <a:lnSpc>
                <a:spcPct val="90000"/>
              </a:lnSpc>
              <a:buClr>
                <a:srgbClr val="CCFF66"/>
              </a:buClr>
            </a:pPr>
            <a:r>
              <a:rPr lang="en-US" sz="2400" b="1" i="1" dirty="0">
                <a:solidFill>
                  <a:srgbClr val="FF3300"/>
                </a:solidFill>
                <a:latin typeface="Times"/>
              </a:rPr>
              <a:t>UCLA PTSD Reaction</a:t>
            </a:r>
            <a:r>
              <a:rPr lang="en-US" sz="2400" b="1" i="1" dirty="0">
                <a:latin typeface="Times"/>
              </a:rPr>
              <a:t> </a:t>
            </a:r>
            <a:r>
              <a:rPr lang="en-US" sz="2400" b="1" i="1" dirty="0">
                <a:solidFill>
                  <a:srgbClr val="FF3300"/>
                </a:solidFill>
                <a:latin typeface="Times"/>
              </a:rPr>
              <a:t>Index</a:t>
            </a:r>
            <a:r>
              <a:rPr lang="en-US" sz="2400" b="1" i="1" dirty="0">
                <a:latin typeface="Times"/>
              </a:rPr>
              <a:t>-Adolescent Version</a:t>
            </a:r>
            <a:r>
              <a:rPr lang="en-US" sz="2400" b="1" dirty="0">
                <a:latin typeface="Times"/>
              </a:rPr>
              <a:t> (Rodriguez, Steinberg &amp; </a:t>
            </a:r>
            <a:r>
              <a:rPr lang="en-US" sz="2400" b="1" dirty="0" err="1">
                <a:latin typeface="Times"/>
              </a:rPr>
              <a:t>Pynoos</a:t>
            </a:r>
            <a:r>
              <a:rPr lang="en-US" sz="2400" b="1" dirty="0">
                <a:latin typeface="Times"/>
              </a:rPr>
              <a:t>, 1999)</a:t>
            </a:r>
            <a:br>
              <a:rPr lang="en-US" sz="2400" b="1" dirty="0">
                <a:latin typeface="Times"/>
              </a:rPr>
            </a:br>
            <a:r>
              <a:rPr lang="en-US" sz="2400" b="1" dirty="0">
                <a:latin typeface="Times"/>
              </a:rPr>
              <a:t>or </a:t>
            </a:r>
            <a:r>
              <a:rPr lang="en-US" altLang="zh-CN" sz="2400" b="1" dirty="0">
                <a:latin typeface="Times"/>
                <a:ea typeface="SimSun" pitchFamily="2" charset="-122"/>
              </a:rPr>
              <a:t>Posttraumatic Diagnostic Scale (PDS) </a:t>
            </a:r>
            <a:r>
              <a:rPr lang="en-US" sz="2400" b="1" dirty="0" err="1">
                <a:latin typeface="Times"/>
              </a:rPr>
              <a:t>Foa</a:t>
            </a:r>
            <a:r>
              <a:rPr lang="en-US" sz="2400" b="1" dirty="0">
                <a:latin typeface="Times"/>
              </a:rPr>
              <a:t>, Cashman, </a:t>
            </a:r>
            <a:r>
              <a:rPr lang="en-US" sz="2400" b="1" dirty="0" err="1">
                <a:latin typeface="Times"/>
              </a:rPr>
              <a:t>Jaycox</a:t>
            </a:r>
            <a:r>
              <a:rPr lang="en-US" sz="2400" b="1" dirty="0">
                <a:latin typeface="Times"/>
              </a:rPr>
              <a:t>, &amp; Perry, 1997</a:t>
            </a:r>
          </a:p>
          <a:p>
            <a:pPr eaLnBrk="1" hangingPunct="1">
              <a:lnSpc>
                <a:spcPct val="90000"/>
              </a:lnSpc>
              <a:buClr>
                <a:srgbClr val="CCFF66"/>
              </a:buClr>
            </a:pPr>
            <a:r>
              <a:rPr lang="en-US" sz="2400" b="1" i="1" dirty="0">
                <a:solidFill>
                  <a:srgbClr val="FF3300"/>
                </a:solidFill>
                <a:latin typeface="Times"/>
              </a:rPr>
              <a:t>Functional Impairment</a:t>
            </a:r>
            <a:r>
              <a:rPr lang="en-US" sz="2400" b="1" dirty="0">
                <a:latin typeface="Times"/>
              </a:rPr>
              <a:t> Taken from the Diagnostic Predictive Scales (DPS), based on the Child Diagnostic Interview Schedule (Lucas et al.,2001)</a:t>
            </a:r>
          </a:p>
          <a:p>
            <a:pPr eaLnBrk="1" hangingPunct="1">
              <a:lnSpc>
                <a:spcPct val="90000"/>
              </a:lnSpc>
              <a:buClr>
                <a:srgbClr val="CCFF66"/>
              </a:buClr>
            </a:pPr>
            <a:r>
              <a:rPr lang="en-US" sz="2400" b="1" i="1" dirty="0">
                <a:solidFill>
                  <a:srgbClr val="FF3300"/>
                </a:solidFill>
                <a:latin typeface="Times"/>
              </a:rPr>
              <a:t>Brief Beck Depression Inventory</a:t>
            </a:r>
            <a:r>
              <a:rPr lang="en-US" sz="2400" b="1" dirty="0">
                <a:latin typeface="Times"/>
              </a:rPr>
              <a:t> (Beck &amp; Beck, 1972)</a:t>
            </a:r>
          </a:p>
          <a:p>
            <a:pPr eaLnBrk="1" hangingPunct="1">
              <a:lnSpc>
                <a:spcPct val="90000"/>
              </a:lnSpc>
              <a:buClr>
                <a:srgbClr val="CCFF66"/>
              </a:buClr>
            </a:pPr>
            <a:r>
              <a:rPr lang="en-US" sz="2400" b="1" i="1" dirty="0">
                <a:solidFill>
                  <a:srgbClr val="FF3300"/>
                </a:solidFill>
                <a:latin typeface="Times"/>
              </a:rPr>
              <a:t>Somatization Scale</a:t>
            </a:r>
            <a:r>
              <a:rPr lang="en-US" sz="2400" b="1" dirty="0">
                <a:latin typeface="Times"/>
              </a:rPr>
              <a:t> Taken from the Diagnostic Predictive Scales (DPS), based on the Child Diagnostic Interview Schedule (Lucas et al.,2001)</a:t>
            </a:r>
          </a:p>
          <a:p>
            <a:pPr eaLnBrk="1" hangingPunct="1">
              <a:lnSpc>
                <a:spcPct val="90000"/>
              </a:lnSpc>
              <a:buClr>
                <a:srgbClr val="CCFF66"/>
              </a:buClr>
            </a:pPr>
            <a:r>
              <a:rPr lang="en-US" sz="2400" b="1" i="1" dirty="0">
                <a:solidFill>
                  <a:srgbClr val="FF3300"/>
                </a:solidFill>
                <a:latin typeface="Times"/>
              </a:rPr>
              <a:t>Protective factors</a:t>
            </a:r>
            <a:r>
              <a:rPr lang="en-US" sz="2400" b="1" dirty="0">
                <a:latin typeface="Times"/>
              </a:rPr>
              <a:t>: social support, self efficacy, ego resilience, flexibility, optimism, </a:t>
            </a:r>
            <a:r>
              <a:rPr lang="en-US" sz="2400" b="1" dirty="0" err="1">
                <a:latin typeface="Times"/>
              </a:rPr>
              <a:t>etc</a:t>
            </a:r>
            <a:endParaRPr lang="en-US" sz="2400" b="1" dirty="0">
              <a:latin typeface="Times"/>
            </a:endParaRPr>
          </a:p>
          <a:p>
            <a:pPr eaLnBrk="1" hangingPunct="1">
              <a:lnSpc>
                <a:spcPct val="90000"/>
              </a:lnSpc>
              <a:buClr>
                <a:srgbClr val="CCFF66"/>
              </a:buClr>
            </a:pPr>
            <a:endParaRPr lang="en-US" sz="2400" b="1" dirty="0">
              <a:latin typeface="Times"/>
            </a:endParaRPr>
          </a:p>
          <a:p>
            <a:pPr>
              <a:lnSpc>
                <a:spcPct val="90000"/>
              </a:lnSpc>
              <a:buClr>
                <a:srgbClr val="CCFF66"/>
              </a:buClr>
            </a:pPr>
            <a:r>
              <a:rPr lang="en-US" sz="1700" dirty="0"/>
              <a:t>Pat-Horenczyk, R. (2004). Post-traumatic distress in Israeli adolescents exposed to ongoing terror: Findings from a school-based screening project in the Jerusalem Area. </a:t>
            </a:r>
            <a:r>
              <a:rPr lang="en-US" sz="1700" i="1" dirty="0"/>
              <a:t>Journal of Aggression, Maltreatment and Trauma, 9, (No. 3/4)</a:t>
            </a:r>
            <a:r>
              <a:rPr lang="en-US" sz="1700" dirty="0"/>
              <a:t>, 335-247. </a:t>
            </a:r>
          </a:p>
          <a:p>
            <a:pPr eaLnBrk="1" hangingPunct="1">
              <a:lnSpc>
                <a:spcPct val="90000"/>
              </a:lnSpc>
              <a:buClr>
                <a:srgbClr val="CCFF66"/>
              </a:buClr>
            </a:pPr>
            <a:endParaRPr lang="he-IL" sz="2400" b="1" dirty="0">
              <a:latin typeface="Times"/>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9827">
                                            <p:txEl>
                                              <p:pRg st="0" end="0"/>
                                            </p:txEl>
                                          </p:spTgt>
                                        </p:tgtEl>
                                        <p:attrNameLst>
                                          <p:attrName>style.visibility</p:attrName>
                                        </p:attrNameLst>
                                      </p:cBhvr>
                                      <p:to>
                                        <p:strVal val="visible"/>
                                      </p:to>
                                    </p:set>
                                    <p:anim calcmode="lin" valueType="num">
                                      <p:cBhvr additive="base">
                                        <p:cTn id="7" dur="500" fill="hold"/>
                                        <p:tgtEl>
                                          <p:spTgt spid="589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9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9827">
                                            <p:txEl>
                                              <p:pRg st="1" end="1"/>
                                            </p:txEl>
                                          </p:spTgt>
                                        </p:tgtEl>
                                        <p:attrNameLst>
                                          <p:attrName>style.visibility</p:attrName>
                                        </p:attrNameLst>
                                      </p:cBhvr>
                                      <p:to>
                                        <p:strVal val="visible"/>
                                      </p:to>
                                    </p:set>
                                    <p:anim calcmode="lin" valueType="num">
                                      <p:cBhvr additive="base">
                                        <p:cTn id="13" dur="500" fill="hold"/>
                                        <p:tgtEl>
                                          <p:spTgt spid="589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9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9827">
                                            <p:txEl>
                                              <p:pRg st="2" end="2"/>
                                            </p:txEl>
                                          </p:spTgt>
                                        </p:tgtEl>
                                        <p:attrNameLst>
                                          <p:attrName>style.visibility</p:attrName>
                                        </p:attrNameLst>
                                      </p:cBhvr>
                                      <p:to>
                                        <p:strVal val="visible"/>
                                      </p:to>
                                    </p:set>
                                    <p:anim calcmode="lin" valueType="num">
                                      <p:cBhvr additive="base">
                                        <p:cTn id="19" dur="500" fill="hold"/>
                                        <p:tgtEl>
                                          <p:spTgt spid="5898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9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9827">
                                            <p:txEl>
                                              <p:pRg st="3" end="3"/>
                                            </p:txEl>
                                          </p:spTgt>
                                        </p:tgtEl>
                                        <p:attrNameLst>
                                          <p:attrName>style.visibility</p:attrName>
                                        </p:attrNameLst>
                                      </p:cBhvr>
                                      <p:to>
                                        <p:strVal val="visible"/>
                                      </p:to>
                                    </p:set>
                                    <p:anim calcmode="lin" valueType="num">
                                      <p:cBhvr additive="base">
                                        <p:cTn id="25" dur="500" fill="hold"/>
                                        <p:tgtEl>
                                          <p:spTgt spid="5898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9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9827">
                                            <p:txEl>
                                              <p:pRg st="4" end="4"/>
                                            </p:txEl>
                                          </p:spTgt>
                                        </p:tgtEl>
                                        <p:attrNameLst>
                                          <p:attrName>style.visibility</p:attrName>
                                        </p:attrNameLst>
                                      </p:cBhvr>
                                      <p:to>
                                        <p:strVal val="visible"/>
                                      </p:to>
                                    </p:set>
                                    <p:anim calcmode="lin" valueType="num">
                                      <p:cBhvr additive="base">
                                        <p:cTn id="31" dur="500" fill="hold"/>
                                        <p:tgtEl>
                                          <p:spTgt spid="5898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9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9827">
                                            <p:txEl>
                                              <p:pRg st="5" end="5"/>
                                            </p:txEl>
                                          </p:spTgt>
                                        </p:tgtEl>
                                        <p:attrNameLst>
                                          <p:attrName>style.visibility</p:attrName>
                                        </p:attrNameLst>
                                      </p:cBhvr>
                                      <p:to>
                                        <p:strVal val="visible"/>
                                      </p:to>
                                    </p:set>
                                    <p:anim calcmode="lin" valueType="num">
                                      <p:cBhvr additive="base">
                                        <p:cTn id="37" dur="500" fill="hold"/>
                                        <p:tgtEl>
                                          <p:spTgt spid="5898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98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9827">
                                            <p:txEl>
                                              <p:pRg st="7" end="7"/>
                                            </p:txEl>
                                          </p:spTgt>
                                        </p:tgtEl>
                                        <p:attrNameLst>
                                          <p:attrName>style.visibility</p:attrName>
                                        </p:attrNameLst>
                                      </p:cBhvr>
                                      <p:to>
                                        <p:strVal val="visible"/>
                                      </p:to>
                                    </p:set>
                                    <p:anim calcmode="lin" valueType="num">
                                      <p:cBhvr additive="base">
                                        <p:cTn id="43" dur="500" fill="hold"/>
                                        <p:tgtEl>
                                          <p:spTgt spid="58982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98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0" y="103517"/>
            <a:ext cx="9144000" cy="1314121"/>
          </a:xfrm>
        </p:spPr>
        <p:txBody>
          <a:bodyPr>
            <a:noAutofit/>
          </a:bodyPr>
          <a:lstStyle/>
          <a:p>
            <a:pPr eaLnBrk="1" hangingPunct="1"/>
            <a:r>
              <a:rPr lang="en-US" sz="2800" b="1" dirty="0">
                <a:solidFill>
                  <a:srgbClr val="0070C0"/>
                </a:solidFill>
              </a:rPr>
              <a:t>Screening for posttraumatic symptoms</a:t>
            </a:r>
            <a:br>
              <a:rPr lang="en-US" sz="2800" b="1" dirty="0">
                <a:solidFill>
                  <a:srgbClr val="0070C0"/>
                </a:solidFill>
              </a:rPr>
            </a:br>
            <a:r>
              <a:rPr lang="en-US" sz="2800" b="1" dirty="0">
                <a:solidFill>
                  <a:srgbClr val="0070C0"/>
                </a:solidFill>
              </a:rPr>
              <a:t> </a:t>
            </a:r>
            <a:r>
              <a:rPr lang="en-US" sz="2600" dirty="0">
                <a:solidFill>
                  <a:srgbClr val="0070C0"/>
                </a:solidFill>
              </a:rPr>
              <a:t>Part of a Comprehensive Model for School Based Interventions</a:t>
            </a:r>
          </a:p>
        </p:txBody>
      </p:sp>
      <p:sp>
        <p:nvSpPr>
          <p:cNvPr id="26628" name="Rectangle 3"/>
          <p:cNvSpPr>
            <a:spLocks noGrp="1" noChangeArrowheads="1"/>
          </p:cNvSpPr>
          <p:nvPr>
            <p:ph type="body" idx="4294967295"/>
          </p:nvPr>
        </p:nvSpPr>
        <p:spPr>
          <a:xfrm>
            <a:off x="189782" y="1417637"/>
            <a:ext cx="8816196" cy="5621518"/>
          </a:xfrm>
        </p:spPr>
        <p:txBody>
          <a:bodyPr>
            <a:noAutofit/>
          </a:bodyPr>
          <a:lstStyle/>
          <a:p>
            <a:pPr eaLnBrk="1" hangingPunct="1"/>
            <a:r>
              <a:rPr lang="en-US" sz="2600" dirty="0"/>
              <a:t>Ecological model </a:t>
            </a:r>
          </a:p>
          <a:p>
            <a:pPr eaLnBrk="1" hangingPunct="1"/>
            <a:r>
              <a:rPr lang="en-US" sz="2600" dirty="0">
                <a:solidFill>
                  <a:srgbClr val="3333CC"/>
                </a:solidFill>
              </a:rPr>
              <a:t>Teachers’ </a:t>
            </a:r>
            <a:r>
              <a:rPr lang="en-US" sz="2600" dirty="0"/>
              <a:t>training </a:t>
            </a:r>
          </a:p>
          <a:p>
            <a:pPr eaLnBrk="1" hangingPunct="1"/>
            <a:r>
              <a:rPr lang="en-US" sz="2600" dirty="0">
                <a:solidFill>
                  <a:srgbClr val="3333CC"/>
                </a:solidFill>
              </a:rPr>
              <a:t>Parents</a:t>
            </a:r>
            <a:r>
              <a:rPr lang="en-US" sz="2600" dirty="0"/>
              <a:t> meetings</a:t>
            </a:r>
          </a:p>
          <a:p>
            <a:pPr eaLnBrk="1" hangingPunct="1"/>
            <a:r>
              <a:rPr lang="en-US" sz="2600" b="1" i="1" dirty="0">
                <a:solidFill>
                  <a:srgbClr val="FF0000"/>
                </a:solidFill>
              </a:rPr>
              <a:t>Screening students</a:t>
            </a:r>
            <a:r>
              <a:rPr lang="en-US" sz="2600" dirty="0">
                <a:solidFill>
                  <a:srgbClr val="FF0000"/>
                </a:solidFill>
              </a:rPr>
              <a:t> </a:t>
            </a:r>
            <a:r>
              <a:rPr lang="en-US" sz="2600" dirty="0"/>
              <a:t>(and teachers)</a:t>
            </a:r>
          </a:p>
          <a:p>
            <a:pPr eaLnBrk="1" hangingPunct="1"/>
            <a:r>
              <a:rPr lang="en-US" sz="2600" dirty="0">
                <a:solidFill>
                  <a:srgbClr val="3333CC"/>
                </a:solidFill>
              </a:rPr>
              <a:t>building resilience workshops (</a:t>
            </a:r>
            <a:r>
              <a:rPr lang="en-US" sz="2600" dirty="0"/>
              <a:t>for all students)</a:t>
            </a:r>
          </a:p>
          <a:p>
            <a:pPr eaLnBrk="1" hangingPunct="1"/>
            <a:r>
              <a:rPr lang="en-US" sz="2600" dirty="0">
                <a:solidFill>
                  <a:srgbClr val="3333CC"/>
                </a:solidFill>
              </a:rPr>
              <a:t>School based group treatment</a:t>
            </a:r>
            <a:r>
              <a:rPr lang="en-US" sz="2600" dirty="0"/>
              <a:t> (for identified students)</a:t>
            </a:r>
          </a:p>
          <a:p>
            <a:pPr lvl="1"/>
            <a:r>
              <a:rPr lang="en-US" sz="2600" dirty="0"/>
              <a:t>6-sessions protocol for student with anxiety symptoms</a:t>
            </a:r>
          </a:p>
          <a:p>
            <a:pPr lvl="1"/>
            <a:r>
              <a:rPr lang="en-US" sz="2600" dirty="0"/>
              <a:t>12-sessions protocol for student with PTS</a:t>
            </a:r>
          </a:p>
          <a:p>
            <a:pPr marL="457200" lvl="1" indent="0">
              <a:buNone/>
            </a:pPr>
            <a:endParaRPr lang="en-US" sz="1400" dirty="0"/>
          </a:p>
          <a:p>
            <a:pPr marL="457200" lvl="1" indent="0">
              <a:buNone/>
            </a:pPr>
            <a:r>
              <a:rPr lang="en-US" sz="1400" dirty="0"/>
              <a:t>Berger, R. Pat-Horenczyk, R. &amp; </a:t>
            </a:r>
            <a:r>
              <a:rPr lang="en-US" sz="1400" dirty="0" err="1"/>
              <a:t>Gelkopf</a:t>
            </a:r>
            <a:r>
              <a:rPr lang="en-US" sz="1400" dirty="0"/>
              <a:t>, M. A (2007) School-based intervention for the prevention and treatment of elementary students' terror-related distress in Israel: A randomized control trial. </a:t>
            </a:r>
            <a:r>
              <a:rPr lang="en-US" sz="1400" i="1" dirty="0"/>
              <a:t>Journal of Traumatic Stress</a:t>
            </a:r>
            <a:r>
              <a:rPr lang="en-US" sz="1400" dirty="0"/>
              <a:t>, </a:t>
            </a:r>
            <a:r>
              <a:rPr lang="en-US" sz="1400" i="1" dirty="0"/>
              <a:t>20 (4),</a:t>
            </a:r>
            <a:r>
              <a:rPr lang="en-US" sz="1400" dirty="0"/>
              <a:t> 541-551. </a:t>
            </a:r>
          </a:p>
          <a:p>
            <a:pPr marL="0" indent="0" hangingPunct="0">
              <a:spcBef>
                <a:spcPts val="0"/>
              </a:spcBef>
              <a:buNone/>
            </a:pPr>
            <a:r>
              <a:rPr lang="en-US" sz="1400" dirty="0"/>
              <a:t>	Baum, N.L, Lopes Cardozo, B., Pat-</a:t>
            </a:r>
            <a:r>
              <a:rPr lang="en-US" sz="1400" dirty="0" err="1"/>
              <a:t>Horenzcyk</a:t>
            </a:r>
            <a:r>
              <a:rPr lang="en-US" sz="1400" dirty="0"/>
              <a:t>, R., </a:t>
            </a:r>
            <a:r>
              <a:rPr lang="en-US" sz="1400" dirty="0" err="1"/>
              <a:t>Ziv</a:t>
            </a:r>
            <a:r>
              <a:rPr lang="en-US" sz="1400" dirty="0"/>
              <a:t>, Y., Blanton, C., Reza, A., </a:t>
            </a:r>
            <a:r>
              <a:rPr lang="en-US" sz="1400" dirty="0" err="1"/>
              <a:t>Weltman</a:t>
            </a:r>
            <a:r>
              <a:rPr lang="en-US" sz="1400" dirty="0"/>
              <a:t>, A. Brom D.. (2013). 	Training teachers to build resilience in children in the aftermath of war: A cluster 	randomized trial. </a:t>
            </a:r>
            <a:r>
              <a:rPr lang="en-US" sz="1400" i="1" dirty="0"/>
              <a:t>Child and 	Youth Care Forum, 42, </a:t>
            </a:r>
            <a:r>
              <a:rPr lang="en-US" sz="1400" dirty="0"/>
              <a:t>339-350. (DOI: 10.1007/s10566-013-9202-5).</a:t>
            </a:r>
          </a:p>
        </p:txBody>
      </p:sp>
    </p:spTree>
    <p:extLst>
      <p:ext uri="{BB962C8B-B14F-4D97-AF65-F5344CB8AC3E}">
        <p14:creationId xmlns:p14="http://schemas.microsoft.com/office/powerpoint/2010/main" val="346781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rPr>
              <a:t>Structure of the Presentation</a:t>
            </a:r>
          </a:p>
        </p:txBody>
      </p:sp>
      <p:sp>
        <p:nvSpPr>
          <p:cNvPr id="3" name="Content Placeholder 2"/>
          <p:cNvSpPr>
            <a:spLocks noGrp="1"/>
          </p:cNvSpPr>
          <p:nvPr>
            <p:ph idx="1"/>
          </p:nvPr>
        </p:nvSpPr>
        <p:spPr>
          <a:xfrm>
            <a:off x="457199" y="1600200"/>
            <a:ext cx="8474927" cy="4923263"/>
          </a:xfrm>
        </p:spPr>
        <p:txBody>
          <a:bodyPr>
            <a:noAutofit/>
          </a:bodyPr>
          <a:lstStyle/>
          <a:p>
            <a:pPr>
              <a:lnSpc>
                <a:spcPct val="200000"/>
              </a:lnSpc>
            </a:pPr>
            <a:r>
              <a:rPr lang="en-US" sz="2800" dirty="0"/>
              <a:t>Trauma of war and terrorism</a:t>
            </a:r>
          </a:p>
          <a:p>
            <a:pPr>
              <a:lnSpc>
                <a:spcPct val="200000"/>
              </a:lnSpc>
            </a:pPr>
            <a:r>
              <a:rPr lang="en-US" sz="2800" dirty="0"/>
              <a:t>School-Based Screening and Interventions</a:t>
            </a:r>
          </a:p>
          <a:p>
            <a:pPr>
              <a:lnSpc>
                <a:spcPct val="200000"/>
              </a:lnSpc>
            </a:pPr>
            <a:r>
              <a:rPr lang="en-US" sz="2800" dirty="0"/>
              <a:t>Early Childhood Projects</a:t>
            </a:r>
          </a:p>
          <a:p>
            <a:pPr>
              <a:lnSpc>
                <a:spcPct val="200000"/>
              </a:lnSpc>
            </a:pPr>
            <a:r>
              <a:rPr lang="en-US" sz="2800" dirty="0"/>
              <a:t>Continuity of Services: Trauma- Informed Interventions </a:t>
            </a:r>
          </a:p>
          <a:p>
            <a:pPr marL="0" indent="0">
              <a:lnSpc>
                <a:spcPct val="200000"/>
              </a:lnSpc>
              <a:buNone/>
            </a:pPr>
            <a:br>
              <a:rPr lang="en-US" sz="2800" dirty="0"/>
            </a:b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993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rtl="0">
              <a:defRPr/>
            </a:pPr>
            <a:fld id="{D21EDDCD-053F-4679-AD50-9B09BBEFD415}" type="slidenum">
              <a:rPr lang="he-IL" sz="1400" i="0">
                <a:latin typeface="+mn-lt"/>
                <a:cs typeface="Arial" pitchFamily="34" charset="0"/>
              </a:rPr>
              <a:pPr algn="r" rtl="0">
                <a:defRPr/>
              </a:pPr>
              <a:t>20</a:t>
            </a:fld>
            <a:endParaRPr lang="en-US" sz="1400" i="0">
              <a:latin typeface="+mn-lt"/>
              <a:cs typeface="Arial" pitchFamily="34" charset="0"/>
            </a:endParaRPr>
          </a:p>
        </p:txBody>
      </p:sp>
      <p:sp>
        <p:nvSpPr>
          <p:cNvPr id="20483" name="Rectangle 2"/>
          <p:cNvSpPr>
            <a:spLocks noGrp="1" noChangeArrowheads="1"/>
          </p:cNvSpPr>
          <p:nvPr>
            <p:ph type="title" idx="4294967295"/>
          </p:nvPr>
        </p:nvSpPr>
        <p:spPr/>
        <p:txBody>
          <a:bodyPr>
            <a:noAutofit/>
          </a:bodyPr>
          <a:lstStyle/>
          <a:p>
            <a:r>
              <a:rPr lang="en-US" sz="3600" dirty="0">
                <a:solidFill>
                  <a:srgbClr val="0070C0"/>
                </a:solidFill>
              </a:rPr>
              <a:t>Why Screen Traumatized Students?</a:t>
            </a:r>
            <a:br>
              <a:rPr lang="en-US" sz="3600" dirty="0">
                <a:solidFill>
                  <a:srgbClr val="0070C0"/>
                </a:solidFill>
              </a:rPr>
            </a:br>
            <a:r>
              <a:rPr lang="en-US" sz="3600" dirty="0">
                <a:solidFill>
                  <a:srgbClr val="0070C0"/>
                </a:solidFill>
              </a:rPr>
              <a:t>(and Train Teachers)</a:t>
            </a:r>
          </a:p>
        </p:txBody>
      </p:sp>
      <p:sp>
        <p:nvSpPr>
          <p:cNvPr id="20484" name="Rectangle 3"/>
          <p:cNvSpPr>
            <a:spLocks noGrp="1" noChangeArrowheads="1"/>
          </p:cNvSpPr>
          <p:nvPr>
            <p:ph type="body" idx="4294967295"/>
          </p:nvPr>
        </p:nvSpPr>
        <p:spPr>
          <a:xfrm>
            <a:off x="323850" y="1341438"/>
            <a:ext cx="8362950" cy="5040312"/>
          </a:xfrm>
        </p:spPr>
        <p:txBody>
          <a:bodyPr>
            <a:normAutofit fontScale="92500"/>
          </a:bodyPr>
          <a:lstStyle/>
          <a:p>
            <a:pPr eaLnBrk="1" hangingPunct="1">
              <a:lnSpc>
                <a:spcPct val="90000"/>
              </a:lnSpc>
              <a:buFontTx/>
              <a:buNone/>
            </a:pPr>
            <a:r>
              <a:rPr lang="en-US" sz="3200"/>
              <a:t>	</a:t>
            </a:r>
            <a:r>
              <a:rPr lang="en-US"/>
              <a:t>One night several years ago, I saw men </a:t>
            </a:r>
            <a:r>
              <a:rPr lang="en-US" i="1">
                <a:solidFill>
                  <a:srgbClr val="FF0000"/>
                </a:solidFill>
              </a:rPr>
              <a:t>shooting</a:t>
            </a:r>
            <a:r>
              <a:rPr lang="en-US" i="1"/>
              <a:t> </a:t>
            </a:r>
            <a:r>
              <a:rPr lang="en-US"/>
              <a:t>at each other, people running to hide.  I was scared</a:t>
            </a:r>
            <a:r>
              <a:rPr lang="en-US" i="1"/>
              <a:t> </a:t>
            </a:r>
            <a:r>
              <a:rPr lang="en-US"/>
              <a:t>and I </a:t>
            </a:r>
            <a:r>
              <a:rPr lang="en-US" i="1">
                <a:solidFill>
                  <a:srgbClr val="FF0000"/>
                </a:solidFill>
              </a:rPr>
              <a:t>thought I was going to die</a:t>
            </a:r>
            <a:r>
              <a:rPr lang="en-US"/>
              <a:t>.  After this happened, I started to have </a:t>
            </a:r>
            <a:r>
              <a:rPr lang="en-US" i="1">
                <a:solidFill>
                  <a:srgbClr val="FF0000"/>
                </a:solidFill>
              </a:rPr>
              <a:t>nightmares</a:t>
            </a:r>
            <a:r>
              <a:rPr lang="en-US"/>
              <a:t>.  I felt </a:t>
            </a:r>
            <a:r>
              <a:rPr lang="en-US" i="1">
                <a:solidFill>
                  <a:srgbClr val="FF0000"/>
                </a:solidFill>
              </a:rPr>
              <a:t>scared all the time</a:t>
            </a:r>
            <a:r>
              <a:rPr lang="en-US"/>
              <a:t>.  I </a:t>
            </a:r>
            <a:r>
              <a:rPr lang="en-US" i="1">
                <a:solidFill>
                  <a:srgbClr val="FF0000"/>
                </a:solidFill>
              </a:rPr>
              <a:t>couldn’t concentrate</a:t>
            </a:r>
            <a:r>
              <a:rPr lang="en-US"/>
              <a:t> in class like before.  I had thoughts that </a:t>
            </a:r>
            <a:r>
              <a:rPr lang="en-US" i="1">
                <a:solidFill>
                  <a:srgbClr val="FF0000"/>
                </a:solidFill>
              </a:rPr>
              <a:t>something bad could happen to me</a:t>
            </a:r>
            <a:r>
              <a:rPr lang="en-US"/>
              <a:t>.  I started to get in a lot of </a:t>
            </a:r>
            <a:r>
              <a:rPr lang="en-US" i="1">
                <a:solidFill>
                  <a:srgbClr val="FF0000"/>
                </a:solidFill>
              </a:rPr>
              <a:t>fights at school</a:t>
            </a:r>
            <a:r>
              <a:rPr lang="en-US"/>
              <a:t> </a:t>
            </a:r>
            <a:r>
              <a:rPr lang="en-US">
                <a:solidFill>
                  <a:srgbClr val="FF0000"/>
                </a:solidFill>
              </a:rPr>
              <a:t>and with my brothers</a:t>
            </a:r>
            <a:r>
              <a:rPr lang="en-US"/>
              <a:t>.  			</a:t>
            </a:r>
          </a:p>
          <a:p>
            <a:pPr eaLnBrk="1" hangingPunct="1">
              <a:lnSpc>
                <a:spcPct val="90000"/>
              </a:lnSpc>
              <a:buFontTx/>
              <a:buNone/>
            </a:pPr>
            <a:r>
              <a:rPr lang="en-US" i="1"/>
              <a:t>	</a:t>
            </a:r>
            <a:r>
              <a:rPr lang="en-US" b="1"/>
              <a:t>Martin, 6th grader</a:t>
            </a:r>
          </a:p>
          <a:p>
            <a:pPr eaLnBrk="1" hangingPunct="1">
              <a:lnSpc>
                <a:spcPct val="90000"/>
              </a:lnSpc>
              <a:buFontTx/>
              <a:buNone/>
            </a:pPr>
            <a:r>
              <a:rPr lang="en-US" i="1"/>
              <a:t>	</a:t>
            </a:r>
          </a:p>
          <a:p>
            <a:pPr eaLnBrk="1" hangingPunct="1">
              <a:lnSpc>
                <a:spcPct val="90000"/>
              </a:lnSpc>
              <a:buFontTx/>
              <a:buNone/>
            </a:pPr>
            <a:r>
              <a:rPr lang="en-US" i="1"/>
              <a:t>Taken from Marleen Wong</a:t>
            </a:r>
            <a:endParaRPr lang="en-US"/>
          </a:p>
          <a:p>
            <a:pPr eaLnBrk="1" hangingPunct="1">
              <a:lnSpc>
                <a:spcPct val="90000"/>
              </a:lnSpc>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323850" y="0"/>
            <a:ext cx="8569325" cy="1700213"/>
          </a:xfrm>
          <a:noFill/>
        </p:spPr>
        <p:txBody>
          <a:bodyPr lIns="92075" tIns="46038" rIns="92075" bIns="46038"/>
          <a:lstStyle/>
          <a:p>
            <a:pPr eaLnBrk="1" hangingPunct="1">
              <a:lnSpc>
                <a:spcPct val="90000"/>
              </a:lnSpc>
            </a:pPr>
            <a:r>
              <a:rPr lang="en-US" sz="2800" kern="1200" dirty="0">
                <a:solidFill>
                  <a:srgbClr val="0070C0"/>
                </a:solidFill>
              </a:rPr>
              <a:t>Findings from the Screening Project in Israel</a:t>
            </a:r>
            <a:br>
              <a:rPr lang="en-US" sz="2800" kern="1200" dirty="0">
                <a:solidFill>
                  <a:srgbClr val="0070C0"/>
                </a:solidFill>
              </a:rPr>
            </a:br>
            <a:r>
              <a:rPr lang="en-US" sz="2800" kern="1200" dirty="0">
                <a:solidFill>
                  <a:srgbClr val="0070C0"/>
                </a:solidFill>
              </a:rPr>
              <a:t>Israeli Adolescents Facing </a:t>
            </a:r>
            <a:r>
              <a:rPr lang="sv-SE" sz="2800" kern="1200" dirty="0">
                <a:solidFill>
                  <a:srgbClr val="0070C0"/>
                </a:solidFill>
              </a:rPr>
              <a:t>Ongoing Violent Conditions</a:t>
            </a:r>
            <a:r>
              <a:rPr lang="en-US" sz="2800" kern="1200" dirty="0">
                <a:solidFill>
                  <a:srgbClr val="0070C0"/>
                </a:solidFill>
              </a:rPr>
              <a:t>: Exposure Data (N=5610)</a:t>
            </a:r>
          </a:p>
        </p:txBody>
      </p:sp>
      <p:graphicFrame>
        <p:nvGraphicFramePr>
          <p:cNvPr id="815107" name="Object 3"/>
          <p:cNvGraphicFramePr>
            <a:graphicFrameLocks noGrp="1" noChangeAspect="1"/>
          </p:cNvGraphicFramePr>
          <p:nvPr>
            <p:ph sz="quarter" idx="2"/>
          </p:nvPr>
        </p:nvGraphicFramePr>
        <p:xfrm>
          <a:off x="4932363" y="1056231"/>
          <a:ext cx="4392612" cy="4538663"/>
        </p:xfrm>
        <a:graphic>
          <a:graphicData uri="http://schemas.openxmlformats.org/presentationml/2006/ole">
            <mc:AlternateContent xmlns:mc="http://schemas.openxmlformats.org/markup-compatibility/2006">
              <mc:Choice xmlns:v="urn:schemas-microsoft-com:vml" Requires="v">
                <p:oleObj spid="_x0000_s4116" name="תרשים" r:id="rId4" imgW="6096000" imgH="4067323" progId="MSGraph.Chart.8">
                  <p:embed/>
                </p:oleObj>
              </mc:Choice>
              <mc:Fallback>
                <p:oleObj name="תרשים" r:id="rId4" imgW="6096000" imgH="4067323" progId="MSGraph.Chart.8">
                  <p:embed/>
                  <p:pic>
                    <p:nvPicPr>
                      <p:cNvPr id="8151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056231"/>
                        <a:ext cx="4392612"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5108" name="Text Box 4"/>
          <p:cNvSpPr txBox="1">
            <a:spLocks noChangeArrowheads="1"/>
          </p:cNvSpPr>
          <p:nvPr/>
        </p:nvSpPr>
        <p:spPr bwMode="auto">
          <a:xfrm>
            <a:off x="468313" y="1700213"/>
            <a:ext cx="6011862" cy="168116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90000"/>
              </a:lnSpc>
              <a:spcBef>
                <a:spcPct val="20000"/>
              </a:spcBef>
              <a:spcAft>
                <a:spcPct val="0"/>
              </a:spcAft>
              <a:buClr>
                <a:srgbClr val="009999"/>
              </a:buClr>
              <a:buSzPct val="80000"/>
              <a:buFont typeface="Wingdings" pitchFamily="2" charset="2"/>
              <a:buNone/>
              <a:tabLst/>
              <a:defRPr/>
            </a:pPr>
            <a:r>
              <a:rPr kumimoji="0" lang="en-US" sz="2800" b="0" i="0" u="sng" strike="noStrike" kern="1200" cap="none" spc="0" normalizeH="0" baseline="0" noProof="0" dirty="0">
                <a:ln>
                  <a:noFill/>
                </a:ln>
                <a:solidFill>
                  <a:srgbClr val="00FF00"/>
                </a:solidFill>
                <a:effectLst>
                  <a:outerShdw blurRad="38100" dist="38100" dir="2700000" algn="tl">
                    <a:srgbClr val="C0C0C0"/>
                  </a:outerShdw>
                </a:effectLst>
                <a:uLnTx/>
                <a:uFillTx/>
                <a:latin typeface="Times New Roman" pitchFamily="18" charset="0"/>
                <a:ea typeface="+mn-ea"/>
                <a:cs typeface="Times New Roman" pitchFamily="18" charset="0"/>
              </a:rPr>
              <a:t>Direct Exposure</a:t>
            </a:r>
            <a:r>
              <a:rPr kumimoji="0" lang="en-US" sz="2800" b="0" i="0" u="none" strike="noStrike" kern="1200" cap="none" spc="0" normalizeH="0" baseline="0" noProof="0" dirty="0">
                <a:ln>
                  <a:noFill/>
                </a:ln>
                <a:solidFill>
                  <a:srgbClr val="00FF00"/>
                </a:solidFill>
                <a:effectLst>
                  <a:outerShdw blurRad="38100" dist="38100" dir="2700000" algn="tl">
                    <a:srgbClr val="C0C0C0"/>
                  </a:outerShdw>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90000"/>
              </a:lnSpc>
              <a:spcBef>
                <a:spcPct val="20000"/>
              </a:spcBef>
              <a:spcAft>
                <a:spcPct val="0"/>
              </a:spcAft>
              <a:buClr>
                <a:srgbClr val="009999"/>
              </a:buClr>
              <a:buSzPct val="80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t>Presence at a violent attack or </a:t>
            </a:r>
          </a:p>
          <a:p>
            <a:pPr marL="0" marR="0" lvl="0" indent="0" algn="l" defTabSz="914400" rtl="0" eaLnBrk="1" fontAlgn="base" latinLnBrk="0" hangingPunct="1">
              <a:lnSpc>
                <a:spcPct val="90000"/>
              </a:lnSpc>
              <a:spcBef>
                <a:spcPct val="20000"/>
              </a:spcBef>
              <a:spcAft>
                <a:spcPct val="0"/>
              </a:spcAft>
              <a:buClr>
                <a:srgbClr val="009999"/>
              </a:buClr>
              <a:buSzPct val="80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t>knowing someone who was hurt or </a:t>
            </a:r>
          </a:p>
          <a:p>
            <a:pPr marL="0" marR="0" lvl="0" indent="0" algn="l" defTabSz="914400" rtl="0" eaLnBrk="1" fontAlgn="base" latinLnBrk="0" hangingPunct="1">
              <a:lnSpc>
                <a:spcPct val="90000"/>
              </a:lnSpc>
              <a:spcBef>
                <a:spcPct val="20000"/>
              </a:spcBef>
              <a:spcAft>
                <a:spcPct val="0"/>
              </a:spcAft>
              <a:buClr>
                <a:srgbClr val="009999"/>
              </a:buClr>
              <a:buSzPct val="80000"/>
              <a:buFont typeface="Wingdings" pitchFamily="2" charset="2"/>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t>killed in a terrorist attack</a:t>
            </a:r>
          </a:p>
        </p:txBody>
      </p:sp>
      <p:sp>
        <p:nvSpPr>
          <p:cNvPr id="815109" name="Rectangle 5"/>
          <p:cNvSpPr>
            <a:spLocks noChangeArrowheads="1"/>
          </p:cNvSpPr>
          <p:nvPr/>
        </p:nvSpPr>
        <p:spPr bwMode="auto">
          <a:xfrm>
            <a:off x="431800" y="3500438"/>
            <a:ext cx="5256213" cy="147732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90000"/>
              </a:lnSpc>
              <a:spcBef>
                <a:spcPct val="20000"/>
              </a:spcBef>
              <a:spcAft>
                <a:spcPct val="0"/>
              </a:spcAft>
              <a:buClr>
                <a:srgbClr val="009999"/>
              </a:buClr>
              <a:buSzPct val="80000"/>
              <a:buFont typeface="Wingdings" pitchFamily="2" charset="2"/>
              <a:buNone/>
              <a:tabLst/>
              <a:defRPr/>
            </a:pPr>
            <a:r>
              <a:rPr kumimoji="0" lang="en-US" sz="2800" b="1" i="0" u="sng" strike="noStrike" kern="1200" cap="none" spc="0" normalizeH="0" baseline="0" noProof="0" dirty="0">
                <a:ln>
                  <a:noFill/>
                </a:ln>
                <a:solidFill>
                  <a:srgbClr val="FFC000"/>
                </a:solidFill>
                <a:effectLst>
                  <a:outerShdw blurRad="38100" dist="38100" dir="2700000" algn="tl">
                    <a:srgbClr val="C0C0C0"/>
                  </a:outerShdw>
                </a:effectLst>
                <a:uLnTx/>
                <a:uFillTx/>
                <a:latin typeface="Times New Roman" pitchFamily="18" charset="0"/>
                <a:ea typeface="+mn-ea"/>
                <a:cs typeface="Times New Roman" pitchFamily="18" charset="0"/>
              </a:rPr>
              <a:t>Indirect Exposure</a:t>
            </a:r>
            <a:r>
              <a:rPr kumimoji="0" lang="en-US" sz="2400" b="1" i="0" u="none" strike="noStrike" kern="1200" cap="none" spc="0" normalizeH="0" baseline="0" noProof="0" dirty="0">
                <a:ln>
                  <a:noFill/>
                </a:ln>
                <a:solidFill>
                  <a:srgbClr val="FFC000"/>
                </a:solidFill>
                <a:effectLst>
                  <a:outerShdw blurRad="38100" dist="38100" dir="2700000" algn="tl">
                    <a:srgbClr val="C0C0C0"/>
                  </a:outerShdw>
                </a:effectLst>
                <a:uLnTx/>
                <a:uFillTx/>
                <a:latin typeface="Times New Roman" pitchFamily="18" charset="0"/>
                <a:ea typeface="+mn-ea"/>
                <a:cs typeface="Times New Roman" pitchFamily="18" charset="0"/>
              </a:rPr>
              <a:t> </a:t>
            </a:r>
            <a:br>
              <a:rPr kumimoji="0" lang="en-US" sz="2400" b="1" i="0" u="none" strike="noStrike" kern="1200" cap="none" spc="0" normalizeH="0" baseline="0" noProof="0" dirty="0">
                <a:ln>
                  <a:noFill/>
                </a:ln>
                <a:solidFill>
                  <a:srgbClr val="FFC000"/>
                </a:solidFill>
                <a:effectLst>
                  <a:outerShdw blurRad="38100" dist="38100" dir="2700000" algn="tl">
                    <a:srgbClr val="C0C0C0"/>
                  </a:outerShdw>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t>Being near a violent attack, before/after, or planned to be </a:t>
            </a:r>
            <a:b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t>at the site of an attack</a:t>
            </a:r>
          </a:p>
        </p:txBody>
      </p:sp>
      <p:sp>
        <p:nvSpPr>
          <p:cNvPr id="815110" name="Rectangle 6"/>
          <p:cNvSpPr>
            <a:spLocks noChangeArrowheads="1"/>
          </p:cNvSpPr>
          <p:nvPr/>
        </p:nvSpPr>
        <p:spPr bwMode="auto">
          <a:xfrm>
            <a:off x="468313" y="5084763"/>
            <a:ext cx="6548437" cy="1614487"/>
          </a:xfrm>
          <a:prstGeom prst="rect">
            <a:avLst/>
          </a:prstGeom>
          <a:noFill/>
          <a:ln w="9525">
            <a:noFill/>
            <a:miter lim="800000"/>
            <a:headEnd/>
            <a:tailEnd/>
          </a:ln>
          <a:effectLst/>
        </p:spPr>
        <p:txBody>
          <a:bodyPr>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66FF"/>
                </a:solidFill>
                <a:effectLst>
                  <a:outerShdw blurRad="38100" dist="38100" dir="2700000" algn="tl">
                    <a:srgbClr val="C0C0C0"/>
                  </a:outerShdw>
                </a:effectLst>
                <a:uLnTx/>
                <a:uFillTx/>
                <a:latin typeface="Times New Roman" pitchFamily="18" charset="0"/>
                <a:ea typeface="+mn-ea"/>
                <a:cs typeface="Times New Roman" pitchFamily="18" charset="0"/>
              </a:rPr>
              <a:t>No Exposure</a:t>
            </a:r>
            <a:r>
              <a:rPr kumimoji="0" lang="en-US" sz="2400" b="0" i="0" u="none" strike="noStrike" kern="1200" cap="none" spc="0" normalizeH="0" baseline="0" noProof="0" dirty="0">
                <a:ln>
                  <a:noFill/>
                </a:ln>
                <a:solidFill>
                  <a:srgbClr val="009999"/>
                </a:solidFill>
                <a:effectLst>
                  <a:outerShdw blurRad="38100" dist="38100" dir="2700000" algn="tl">
                    <a:srgbClr val="C0C0C0"/>
                  </a:outerShdw>
                </a:effectLst>
                <a:uLnTx/>
                <a:uFillTx/>
                <a:latin typeface="Times New Roman" pitchFamily="18" charset="0"/>
                <a:ea typeface="+mn-ea"/>
                <a:cs typeface="Times New Roman" pitchFamily="18" charset="0"/>
              </a:rPr>
              <a:t> </a:t>
            </a:r>
            <a:br>
              <a:rPr kumimoji="0" lang="en-US" sz="2400" b="0" i="0" u="none" strike="noStrike" kern="1200" cap="none" spc="0" normalizeH="0" baseline="0" noProof="0" dirty="0">
                <a:ln>
                  <a:noFill/>
                </a:ln>
                <a:solidFill>
                  <a:srgbClr val="009999"/>
                </a:solidFill>
                <a:effectLst>
                  <a:outerShdw blurRad="38100" dist="38100" dir="2700000" algn="tl">
                    <a:srgbClr val="C0C0C0"/>
                  </a:outerShdw>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t>No reported exposure to violent attacks </a:t>
            </a:r>
          </a:p>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t>except of media coverage</a:t>
            </a:r>
            <a:r>
              <a:rPr kumimoji="0" lang="en-US" sz="2400" b="0" i="0" u="none" strike="noStrike" kern="1200" cap="none" spc="0" normalizeH="0" baseline="0" noProof="0" dirty="0">
                <a:ln>
                  <a:noFill/>
                </a:ln>
                <a:solidFill>
                  <a:srgbClr val="99FF33"/>
                </a:solidFill>
                <a:effectLst>
                  <a:outerShdw blurRad="38100" dist="38100" dir="2700000" algn="tl">
                    <a:srgbClr val="C0C0C0"/>
                  </a:outerShdw>
                </a:effectLst>
                <a:uLnTx/>
                <a:uFillTx/>
                <a:latin typeface="Times New Roman" pitchFamily="18" charset="0"/>
                <a:ea typeface="+mn-ea"/>
                <a:cs typeface="Times New Roman" pitchFamily="18" charset="0"/>
              </a:rPr>
              <a:t> </a:t>
            </a:r>
            <a:br>
              <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rPr>
            </a:br>
            <a:endParaRPr kumimoji="0" lang="en-U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608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5106"/>
                                        </p:tgtEl>
                                        <p:attrNameLst>
                                          <p:attrName>style.visibility</p:attrName>
                                        </p:attrNameLst>
                                      </p:cBhvr>
                                      <p:to>
                                        <p:strVal val="visible"/>
                                      </p:to>
                                    </p:set>
                                    <p:anim calcmode="lin" valueType="num">
                                      <p:cBhvr additive="base">
                                        <p:cTn id="7" dur="500" fill="hold"/>
                                        <p:tgtEl>
                                          <p:spTgt spid="815106"/>
                                        </p:tgtEl>
                                        <p:attrNameLst>
                                          <p:attrName>ppt_x</p:attrName>
                                        </p:attrNameLst>
                                      </p:cBhvr>
                                      <p:tavLst>
                                        <p:tav tm="0">
                                          <p:val>
                                            <p:strVal val="0-#ppt_w/2"/>
                                          </p:val>
                                        </p:tav>
                                        <p:tav tm="100000">
                                          <p:val>
                                            <p:strVal val="#ppt_x"/>
                                          </p:val>
                                        </p:tav>
                                      </p:tavLst>
                                    </p:anim>
                                    <p:anim calcmode="lin" valueType="num">
                                      <p:cBhvr additive="base">
                                        <p:cTn id="8" dur="500" fill="hold"/>
                                        <p:tgtEl>
                                          <p:spTgt spid="815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5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5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5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5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6" grpId="0" autoUpdateAnimBg="0"/>
      <p:bldOleChart spid="815107" grpId="0"/>
      <p:bldP spid="815108" grpId="0"/>
      <p:bldP spid="815109" grpId="0"/>
      <p:bldP spid="8151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04800"/>
            <a:ext cx="8686800" cy="533400"/>
          </a:xfrm>
          <a:noFill/>
        </p:spPr>
        <p:txBody>
          <a:bodyPr lIns="92075" tIns="46038" rIns="92075" bIns="46038"/>
          <a:lstStyle/>
          <a:p>
            <a:pPr eaLnBrk="1" hangingPunct="1"/>
            <a:r>
              <a:rPr lang="en-US" sz="2800" dirty="0">
                <a:solidFill>
                  <a:srgbClr val="0070C0"/>
                </a:solidFill>
              </a:rPr>
              <a:t>A voice of a “non exposed” 14 year old</a:t>
            </a:r>
          </a:p>
        </p:txBody>
      </p:sp>
      <p:sp>
        <p:nvSpPr>
          <p:cNvPr id="817155" name="Rectangle 3"/>
          <p:cNvSpPr>
            <a:spLocks noGrp="1" noChangeArrowheads="1"/>
          </p:cNvSpPr>
          <p:nvPr>
            <p:ph type="body" idx="1"/>
          </p:nvPr>
        </p:nvSpPr>
        <p:spPr>
          <a:xfrm>
            <a:off x="345057" y="990600"/>
            <a:ext cx="8341743" cy="4254260"/>
          </a:xfrm>
          <a:noFill/>
        </p:spPr>
        <p:txBody>
          <a:bodyPr>
            <a:normAutofit fontScale="92500" lnSpcReduction="10000"/>
          </a:bodyPr>
          <a:lstStyle/>
          <a:p>
            <a:pPr eaLnBrk="1" hangingPunct="1">
              <a:lnSpc>
                <a:spcPct val="140000"/>
              </a:lnSpc>
              <a:buFontTx/>
              <a:buNone/>
            </a:pPr>
            <a:r>
              <a:rPr lang="en-US" sz="1600" dirty="0">
                <a:cs typeface="Times New Roman" pitchFamily="18" charset="0"/>
              </a:rPr>
              <a:t>	</a:t>
            </a:r>
            <a:r>
              <a:rPr lang="en-US" sz="2200" dirty="0">
                <a:cs typeface="Times New Roman" pitchFamily="18" charset="0"/>
              </a:rPr>
              <a:t>T., a 14-year-old boy, lives in a Jerusalem neighborhood. Asked about his personal experiences during the Al Aqsa Intifada, he replied that </a:t>
            </a:r>
            <a:r>
              <a:rPr lang="en-US" sz="2200" dirty="0">
                <a:solidFill>
                  <a:srgbClr val="FF0000"/>
                </a:solidFill>
                <a:cs typeface="Times New Roman" pitchFamily="18" charset="0"/>
              </a:rPr>
              <a:t>nothing has happened to him</a:t>
            </a:r>
            <a:r>
              <a:rPr lang="en-US" sz="2200" dirty="0">
                <a:cs typeface="Times New Roman" pitchFamily="18" charset="0"/>
              </a:rPr>
              <a:t>. Later, it emerged that </a:t>
            </a:r>
            <a:r>
              <a:rPr lang="en-US" sz="2200" i="1" dirty="0">
                <a:cs typeface="Times New Roman" pitchFamily="18" charset="0"/>
              </a:rPr>
              <a:t>his mother was driving her car when the bus next to her exploded</a:t>
            </a:r>
            <a:r>
              <a:rPr lang="en-US" sz="2200" dirty="0">
                <a:cs typeface="Times New Roman" pitchFamily="18" charset="0"/>
              </a:rPr>
              <a:t>; </a:t>
            </a:r>
            <a:r>
              <a:rPr lang="en-US" sz="2200" i="1" dirty="0">
                <a:cs typeface="Times New Roman" pitchFamily="18" charset="0"/>
              </a:rPr>
              <a:t>his father was on his way to lunch at a pizzeria that was bombed just a few minutes before he arrived</a:t>
            </a:r>
            <a:r>
              <a:rPr lang="en-US" sz="2200" dirty="0">
                <a:cs typeface="Times New Roman" pitchFamily="18" charset="0"/>
              </a:rPr>
              <a:t>; </a:t>
            </a:r>
            <a:r>
              <a:rPr lang="en-US" sz="2200" i="1" dirty="0">
                <a:cs typeface="Times New Roman" pitchFamily="18" charset="0"/>
              </a:rPr>
              <a:t>his cousin’s boyfriend was killed in a suicide bombing in the city center</a:t>
            </a:r>
            <a:r>
              <a:rPr lang="en-US" sz="2200" dirty="0">
                <a:cs typeface="Times New Roman" pitchFamily="18" charset="0"/>
              </a:rPr>
              <a:t>; and </a:t>
            </a:r>
            <a:r>
              <a:rPr lang="en-US" sz="2200" i="1" dirty="0">
                <a:cs typeface="Times New Roman" pitchFamily="18" charset="0"/>
              </a:rPr>
              <a:t>a rocket fell in the courtyard of his junior-high school</a:t>
            </a:r>
            <a:r>
              <a:rPr lang="en-US" sz="2200" dirty="0">
                <a:cs typeface="Times New Roman" pitchFamily="18" charset="0"/>
              </a:rPr>
              <a:t>. For months, T.’s neighborhood was </a:t>
            </a:r>
            <a:r>
              <a:rPr lang="en-US" sz="2200" i="1" dirty="0">
                <a:cs typeface="Times New Roman" pitchFamily="18" charset="0"/>
              </a:rPr>
              <a:t>repeatedly targeted by sharpshooters and rocket launchers</a:t>
            </a:r>
            <a:r>
              <a:rPr lang="en-US" sz="2200" dirty="0">
                <a:cs typeface="Times New Roman" pitchFamily="18" charset="0"/>
              </a:rPr>
              <a:t>. Living near a main road that leads to a major hospital, he constantly </a:t>
            </a:r>
            <a:r>
              <a:rPr lang="en-US" sz="2200" i="1" dirty="0">
                <a:cs typeface="Times New Roman" pitchFamily="18" charset="0"/>
              </a:rPr>
              <a:t>hears the sirens of the ambulances rushing past</a:t>
            </a:r>
            <a:r>
              <a:rPr lang="en-US" sz="2200" dirty="0">
                <a:cs typeface="Times New Roman" pitchFamily="18" charset="0"/>
              </a:rPr>
              <a:t>. </a:t>
            </a:r>
            <a:r>
              <a:rPr lang="en-US" sz="2200" dirty="0">
                <a:solidFill>
                  <a:srgbClr val="FF0000"/>
                </a:solidFill>
                <a:cs typeface="Times New Roman" pitchFamily="18" charset="0"/>
              </a:rPr>
              <a:t>T. “knows” that he is next. </a:t>
            </a:r>
          </a:p>
        </p:txBody>
      </p:sp>
      <p:sp>
        <p:nvSpPr>
          <p:cNvPr id="5" name="Rectangle 4">
            <a:extLst>
              <a:ext uri="{FF2B5EF4-FFF2-40B4-BE49-F238E27FC236}">
                <a16:creationId xmlns:a16="http://schemas.microsoft.com/office/drawing/2014/main" id="{B88C60FD-03DD-4F15-8381-E5CA490E37A5}"/>
              </a:ext>
            </a:extLst>
          </p:cNvPr>
          <p:cNvSpPr/>
          <p:nvPr/>
        </p:nvSpPr>
        <p:spPr>
          <a:xfrm>
            <a:off x="0" y="5244860"/>
            <a:ext cx="9351034" cy="17684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Pat-Horenczyk, et al. (2007). Adolescent Exposure to Recurrent Terrorism in Israel: Posttraumatic Distress and Functional Impairment </a:t>
            </a:r>
            <a:r>
              <a:rPr lang="en-US" sz="1400" i="1" dirty="0">
                <a:solidFill>
                  <a:schemeClr val="tx1"/>
                </a:solidFill>
              </a:rPr>
              <a:t>American Journal of Orthopsychiatry</a:t>
            </a:r>
            <a:r>
              <a:rPr lang="en-US" sz="1400" dirty="0">
                <a:solidFill>
                  <a:schemeClr val="tx1"/>
                </a:solidFill>
              </a:rPr>
              <a:t>, </a:t>
            </a:r>
            <a:r>
              <a:rPr lang="en-US" sz="1400" i="1" dirty="0">
                <a:solidFill>
                  <a:schemeClr val="tx1"/>
                </a:solidFill>
              </a:rPr>
              <a:t>77</a:t>
            </a:r>
            <a:r>
              <a:rPr lang="en-US" sz="1400" dirty="0">
                <a:solidFill>
                  <a:schemeClr val="tx1"/>
                </a:solidFill>
              </a:rPr>
              <a:t> </a:t>
            </a:r>
            <a:r>
              <a:rPr lang="en-US" sz="1400" i="1" dirty="0">
                <a:solidFill>
                  <a:schemeClr val="tx1"/>
                </a:solidFill>
              </a:rPr>
              <a:t>(1),</a:t>
            </a:r>
            <a:r>
              <a:rPr lang="en-US" sz="1400" dirty="0">
                <a:solidFill>
                  <a:schemeClr val="tx1"/>
                </a:solidFill>
              </a:rPr>
              <a:t> 76-85.</a:t>
            </a:r>
          </a:p>
          <a:p>
            <a:r>
              <a:rPr lang="en-US" sz="1400" dirty="0">
                <a:solidFill>
                  <a:schemeClr val="tx1"/>
                </a:solidFill>
              </a:rPr>
              <a:t>Brom, D., Pat-Horenczyk, R. &amp; Baum, N.L. (2011). The influence of war and terrorism on posttraumatic distress among Israeli children. </a:t>
            </a:r>
            <a:r>
              <a:rPr lang="en-US" sz="1400" i="1" dirty="0">
                <a:solidFill>
                  <a:schemeClr val="tx1"/>
                </a:solidFill>
              </a:rPr>
              <a:t>International Psychiatry</a:t>
            </a:r>
            <a:r>
              <a:rPr lang="en-US" sz="1400" dirty="0">
                <a:solidFill>
                  <a:schemeClr val="tx1"/>
                </a:solidFill>
              </a:rPr>
              <a:t>, </a:t>
            </a:r>
            <a:r>
              <a:rPr lang="en-US" sz="1400" i="1" dirty="0">
                <a:solidFill>
                  <a:schemeClr val="tx1"/>
                </a:solidFill>
              </a:rPr>
              <a:t>8 </a:t>
            </a:r>
            <a:r>
              <a:rPr lang="en-US" sz="1400" dirty="0">
                <a:solidFill>
                  <a:schemeClr val="tx1"/>
                </a:solidFill>
              </a:rPr>
              <a:t>(4), 81-83.</a:t>
            </a:r>
          </a:p>
          <a:p>
            <a:r>
              <a:rPr lang="en-US" sz="1400" dirty="0" err="1">
                <a:solidFill>
                  <a:schemeClr val="tx1"/>
                </a:solidFill>
              </a:rPr>
              <a:t>Chemtob</a:t>
            </a:r>
            <a:r>
              <a:rPr lang="en-US" sz="1400" dirty="0">
                <a:solidFill>
                  <a:schemeClr val="tx1"/>
                </a:solidFill>
              </a:rPr>
              <a:t>, C., Pat-Horenczyk, R., Madan, A., Pitman, S.R., Wang, Y., </a:t>
            </a:r>
            <a:r>
              <a:rPr lang="en-US" sz="1400" dirty="0" err="1">
                <a:solidFill>
                  <a:schemeClr val="tx1"/>
                </a:solidFill>
              </a:rPr>
              <a:t>Doppelt</a:t>
            </a:r>
            <a:r>
              <a:rPr lang="en-US" sz="1400" dirty="0">
                <a:solidFill>
                  <a:schemeClr val="tx1"/>
                </a:solidFill>
              </a:rPr>
              <a:t>, O., Dugan Burns, K., </a:t>
            </a:r>
            <a:r>
              <a:rPr lang="en-US" sz="1400" dirty="0" err="1">
                <a:solidFill>
                  <a:schemeClr val="tx1"/>
                </a:solidFill>
              </a:rPr>
              <a:t>Abramovitz</a:t>
            </a:r>
            <a:r>
              <a:rPr lang="en-US" sz="1400" dirty="0">
                <a:solidFill>
                  <a:schemeClr val="tx1"/>
                </a:solidFill>
              </a:rPr>
              <a:t>, R. &amp; Brom, D. (2011)</a:t>
            </a:r>
            <a:r>
              <a:rPr lang="en-US" sz="1400" i="1" dirty="0">
                <a:solidFill>
                  <a:schemeClr val="tx1"/>
                </a:solidFill>
              </a:rPr>
              <a:t>.</a:t>
            </a:r>
            <a:r>
              <a:rPr lang="en-US" sz="1400" dirty="0">
                <a:solidFill>
                  <a:schemeClr val="tx1"/>
                </a:solidFill>
              </a:rPr>
              <a:t>Israeli adolescents with ongoing exposure to terrorism: Suicidal ideation, posttraumatic stress disorder, and functional impairment </a:t>
            </a:r>
            <a:r>
              <a:rPr lang="en-US" sz="1400" i="1" dirty="0">
                <a:solidFill>
                  <a:schemeClr val="tx1"/>
                </a:solidFill>
              </a:rPr>
              <a:t>Journal of Traumatic Stress, 24(6),</a:t>
            </a:r>
            <a:r>
              <a:rPr lang="en-US" sz="1400" dirty="0">
                <a:solidFill>
                  <a:schemeClr val="tx1"/>
                </a:solidFill>
              </a:rPr>
              <a:t> 756–759.</a:t>
            </a:r>
          </a:p>
        </p:txBody>
      </p:sp>
    </p:spTree>
    <p:extLst>
      <p:ext uri="{BB962C8B-B14F-4D97-AF65-F5344CB8AC3E}">
        <p14:creationId xmlns:p14="http://schemas.microsoft.com/office/powerpoint/2010/main" val="20625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כותרת 1"/>
          <p:cNvSpPr>
            <a:spLocks noGrp="1"/>
          </p:cNvSpPr>
          <p:nvPr>
            <p:ph type="title"/>
          </p:nvPr>
        </p:nvSpPr>
        <p:spPr/>
        <p:txBody>
          <a:bodyPr>
            <a:normAutofit fontScale="90000"/>
          </a:bodyPr>
          <a:lstStyle/>
          <a:p>
            <a:pPr eaLnBrk="1" hangingPunct="1"/>
            <a:r>
              <a:rPr lang="en-US" sz="2400" dirty="0">
                <a:latin typeface="Arial" charset="0"/>
                <a:cs typeface="Arial" charset="0"/>
              </a:rPr>
              <a:t>Resilience is Common</a:t>
            </a:r>
            <a:br>
              <a:rPr lang="en-US" sz="2400" dirty="0">
                <a:latin typeface="Arial" charset="0"/>
                <a:cs typeface="Arial" charset="0"/>
              </a:rPr>
            </a:br>
            <a:r>
              <a:rPr lang="en-US" sz="2400" dirty="0">
                <a:latin typeface="Arial" charset="0"/>
                <a:cs typeface="Arial" charset="0"/>
              </a:rPr>
              <a:t>PTSD and Depression</a:t>
            </a:r>
            <a:br>
              <a:rPr lang="en-US" sz="2400" dirty="0">
                <a:latin typeface="Arial" charset="0"/>
                <a:cs typeface="Arial" charset="0"/>
              </a:rPr>
            </a:br>
            <a:r>
              <a:rPr lang="en-US" sz="2400" dirty="0">
                <a:latin typeface="Arial" charset="0"/>
                <a:cs typeface="Arial" charset="0"/>
              </a:rPr>
              <a:t>in Adolescents (N = 4274)</a:t>
            </a:r>
            <a:endParaRPr lang="he-IL" sz="2400" dirty="0">
              <a:latin typeface="Arial" charset="0"/>
              <a:cs typeface="Arial" charset="0"/>
            </a:endParaRPr>
          </a:p>
        </p:txBody>
      </p:sp>
      <p:pic>
        <p:nvPicPr>
          <p:cNvPr id="29701" name="Picture 5"/>
          <p:cNvPicPr>
            <a:picLocks noChangeArrowheads="1"/>
          </p:cNvPicPr>
          <p:nvPr/>
        </p:nvPicPr>
        <p:blipFill>
          <a:blip r:embed="rId3" cstate="print"/>
          <a:srcRect/>
          <a:stretch>
            <a:fillRect/>
          </a:stretch>
        </p:blipFill>
        <p:spPr bwMode="auto">
          <a:xfrm>
            <a:off x="862641" y="1759790"/>
            <a:ext cx="7349705" cy="4572000"/>
          </a:xfrm>
          <a:prstGeom prst="rect">
            <a:avLst/>
          </a:prstGeom>
          <a:noFill/>
          <a:ln w="9525">
            <a:noFill/>
            <a:miter lim="800000"/>
            <a:headEnd/>
            <a:tailEnd/>
          </a:ln>
        </p:spPr>
      </p:pic>
    </p:spTree>
    <p:extLst>
      <p:ext uri="{BB962C8B-B14F-4D97-AF65-F5344CB8AC3E}">
        <p14:creationId xmlns:p14="http://schemas.microsoft.com/office/powerpoint/2010/main" val="135461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B44C47-6732-4573-863C-B3D279B5E797}"/>
              </a:ext>
            </a:extLst>
          </p:cNvPr>
          <p:cNvSpPr>
            <a:spLocks noGrp="1"/>
          </p:cNvSpPr>
          <p:nvPr>
            <p:ph type="title"/>
          </p:nvPr>
        </p:nvSpPr>
        <p:spPr/>
        <p:txBody>
          <a:bodyPr/>
          <a:lstStyle/>
          <a:p>
            <a:r>
              <a:rPr lang="en-US" dirty="0"/>
              <a:t>Resilience </a:t>
            </a:r>
            <a:endParaRPr lang="LID4096" dirty="0"/>
          </a:p>
        </p:txBody>
      </p:sp>
      <p:sp>
        <p:nvSpPr>
          <p:cNvPr id="7" name="Content Placeholder 6">
            <a:extLst>
              <a:ext uri="{FF2B5EF4-FFF2-40B4-BE49-F238E27FC236}">
                <a16:creationId xmlns:a16="http://schemas.microsoft.com/office/drawing/2014/main" id="{BE012357-29AE-40E3-8BBE-03B3DA6EA555}"/>
              </a:ext>
            </a:extLst>
          </p:cNvPr>
          <p:cNvSpPr>
            <a:spLocks noGrp="1"/>
          </p:cNvSpPr>
          <p:nvPr>
            <p:ph sz="half" idx="1"/>
          </p:nvPr>
        </p:nvSpPr>
        <p:spPr/>
        <p:txBody>
          <a:bodyPr>
            <a:normAutofit/>
          </a:bodyPr>
          <a:lstStyle/>
          <a:p>
            <a:pPr marL="0" indent="0">
              <a:buNone/>
            </a:pPr>
            <a:r>
              <a:rPr lang="en-US" sz="3600" b="1" dirty="0">
                <a:solidFill>
                  <a:srgbClr val="0070C0"/>
                </a:solidFill>
              </a:rPr>
              <a:t>Resilience is Ordinary Magic</a:t>
            </a:r>
          </a:p>
          <a:p>
            <a:pPr marL="0" indent="0">
              <a:buNone/>
            </a:pPr>
            <a:endParaRPr lang="en-US" sz="3600" dirty="0"/>
          </a:p>
          <a:p>
            <a:pPr marL="0" indent="0">
              <a:buNone/>
            </a:pPr>
            <a:r>
              <a:rPr lang="en-US" sz="3600" dirty="0"/>
              <a:t>Ann </a:t>
            </a:r>
            <a:r>
              <a:rPr lang="en-US" sz="3600" dirty="0" err="1"/>
              <a:t>Masten</a:t>
            </a:r>
            <a:r>
              <a:rPr lang="en-US" sz="3600" dirty="0"/>
              <a:t>, 2001</a:t>
            </a:r>
            <a:endParaRPr lang="LID4096" sz="3600" dirty="0"/>
          </a:p>
        </p:txBody>
      </p:sp>
      <p:pic>
        <p:nvPicPr>
          <p:cNvPr id="3074" name="Picture 2" descr="Harry potter movie still hi-res stock photography and images ...">
            <a:extLst>
              <a:ext uri="{FF2B5EF4-FFF2-40B4-BE49-F238E27FC236}">
                <a16:creationId xmlns:a16="http://schemas.microsoft.com/office/drawing/2014/main" id="{79BE7A4C-D756-46CE-80D9-DD899061EE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3124" y="1744821"/>
            <a:ext cx="2968752" cy="423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9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11190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C43583-868C-4C4B-95A7-8F743EA02397}" type="slidenum">
              <a:rPr kumimoji="0" lang="he-IL" sz="1400" b="0" i="0" u="none" strike="noStrike" kern="1200" cap="none" spc="0" normalizeH="0" baseline="0" noProof="0">
                <a:ln>
                  <a:noFill/>
                </a:ln>
                <a:solidFill>
                  <a:srgbClr val="000000"/>
                </a:solidFill>
                <a:effectLst/>
                <a:uLnTx/>
                <a:uFillTx/>
                <a:latin typeface="Trebuchet MS"/>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a:ln>
                <a:noFill/>
              </a:ln>
              <a:solidFill>
                <a:srgbClr val="000000"/>
              </a:solidFill>
              <a:effectLst/>
              <a:uLnTx/>
              <a:uFillTx/>
              <a:latin typeface="Trebuchet MS"/>
              <a:ea typeface="+mn-ea"/>
              <a:cs typeface="Arial" pitchFamily="34" charset="0"/>
            </a:endParaRPr>
          </a:p>
        </p:txBody>
      </p:sp>
      <p:sp>
        <p:nvSpPr>
          <p:cNvPr id="30723" name="Rectangle 2"/>
          <p:cNvSpPr>
            <a:spLocks noGrp="1" noChangeArrowheads="1"/>
          </p:cNvSpPr>
          <p:nvPr>
            <p:ph type="title" idx="4294967295"/>
          </p:nvPr>
        </p:nvSpPr>
        <p:spPr>
          <a:xfrm>
            <a:off x="457200" y="274638"/>
            <a:ext cx="8229600" cy="561975"/>
          </a:xfrm>
        </p:spPr>
        <p:txBody>
          <a:bodyPr>
            <a:normAutofit fontScale="90000"/>
          </a:bodyPr>
          <a:lstStyle/>
          <a:p>
            <a:pPr eaLnBrk="1" hangingPunct="1"/>
            <a:br>
              <a:rPr lang="en-US" sz="3200"/>
            </a:br>
            <a:r>
              <a:rPr lang="en-US" sz="3200">
                <a:latin typeface="Arial" charset="0"/>
                <a:cs typeface="Arial" charset="0"/>
              </a:rPr>
              <a:t>Gender differences : PTSD</a:t>
            </a:r>
          </a:p>
        </p:txBody>
      </p:sp>
      <p:sp>
        <p:nvSpPr>
          <p:cNvPr id="30724" name="Rectangle 5"/>
          <p:cNvSpPr>
            <a:spLocks noChangeArrowheads="1"/>
          </p:cNvSpPr>
          <p:nvPr/>
        </p:nvSpPr>
        <p:spPr bwMode="auto">
          <a:xfrm>
            <a:off x="0" y="1196975"/>
            <a:ext cx="4284663" cy="457200"/>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Posttraumatic Symptoms</a:t>
            </a:r>
          </a:p>
        </p:txBody>
      </p:sp>
      <p:sp>
        <p:nvSpPr>
          <p:cNvPr id="30726" name="Rectangle 7"/>
          <p:cNvSpPr>
            <a:spLocks noChangeArrowheads="1"/>
          </p:cNvSpPr>
          <p:nvPr/>
        </p:nvSpPr>
        <p:spPr bwMode="auto">
          <a:xfrm>
            <a:off x="5003800" y="1196975"/>
            <a:ext cx="3744913" cy="457200"/>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Functional Impairment</a:t>
            </a:r>
          </a:p>
        </p:txBody>
      </p:sp>
      <p:sp>
        <p:nvSpPr>
          <p:cNvPr id="30727" name="TextBox 7"/>
          <p:cNvSpPr txBox="1">
            <a:spLocks noChangeArrowheads="1"/>
          </p:cNvSpPr>
          <p:nvPr/>
        </p:nvSpPr>
        <p:spPr bwMode="auto">
          <a:xfrm>
            <a:off x="214313" y="500063"/>
            <a:ext cx="1785937"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Arial" charset="0"/>
              </a:rPr>
              <a:t>school, terrorism</a:t>
            </a:r>
            <a:endParaRPr kumimoji="0" lang="he-IL" sz="1600" b="0" i="0" u="none" strike="noStrike" kern="1200" cap="none" spc="0" normalizeH="0" baseline="0" noProof="0">
              <a:ln>
                <a:noFill/>
              </a:ln>
              <a:solidFill>
                <a:srgbClr val="000000"/>
              </a:solidFill>
              <a:effectLst/>
              <a:uLnTx/>
              <a:uFillTx/>
              <a:latin typeface="Arial" charset="0"/>
              <a:ea typeface="+mn-ea"/>
              <a:cs typeface="Arial" charset="0"/>
            </a:endParaRPr>
          </a:p>
        </p:txBody>
      </p:sp>
      <p:graphicFrame>
        <p:nvGraphicFramePr>
          <p:cNvPr id="11" name="מציין מיקום תוכן 10"/>
          <p:cNvGraphicFramePr>
            <a:graphicFrameLocks noGrp="1"/>
          </p:cNvGraphicFramePr>
          <p:nvPr>
            <p:ph sz="half" idx="4294967295"/>
          </p:nvPr>
        </p:nvGraphicFramePr>
        <p:xfrm>
          <a:off x="2147401725" y="214748110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30729" name="מציין מיקום תוכן 12"/>
          <p:cNvSpPr>
            <a:spLocks noGrp="1" noChangeArrowheads="1"/>
          </p:cNvSpPr>
          <p:nvPr>
            <p:ph sz="half" idx="4294967295"/>
          </p:nvPr>
        </p:nvSpPr>
        <p:spPr>
          <a:xfrm>
            <a:off x="0" y="0"/>
            <a:ext cx="0" cy="0"/>
          </a:xfrm>
        </p:spPr>
        <p:txBody>
          <a:bodyPr>
            <a:normAutofit fontScale="25000" lnSpcReduction="20000"/>
          </a:bodyPr>
          <a:lstStyle/>
          <a:p>
            <a:pPr marL="0" indent="0" eaLnBrk="1" hangingPunct="1">
              <a:buNone/>
            </a:pPr>
            <a:endParaRPr lang="en-US" dirty="0"/>
          </a:p>
        </p:txBody>
      </p:sp>
      <p:sp>
        <p:nvSpPr>
          <p:cNvPr id="30730" name="TextBox 30"/>
          <p:cNvSpPr txBox="1">
            <a:spLocks noChangeArrowheads="1"/>
          </p:cNvSpPr>
          <p:nvPr/>
        </p:nvSpPr>
        <p:spPr bwMode="auto">
          <a:xfrm>
            <a:off x="6367462" y="2073955"/>
            <a:ext cx="1354137"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sz="18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endParaRPr kumimoji="0" lang="he-IL" sz="18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30731" name="TextBox 30"/>
          <p:cNvSpPr txBox="1">
            <a:spLocks noChangeArrowheads="1"/>
          </p:cNvSpPr>
          <p:nvPr/>
        </p:nvSpPr>
        <p:spPr bwMode="auto">
          <a:xfrm>
            <a:off x="1654629" y="2014538"/>
            <a:ext cx="1917246"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sz="18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graphicFrame>
        <p:nvGraphicFramePr>
          <p:cNvPr id="12" name="תרשים 11"/>
          <p:cNvGraphicFramePr/>
          <p:nvPr/>
        </p:nvGraphicFramePr>
        <p:xfrm>
          <a:off x="4714876" y="2573338"/>
          <a:ext cx="4039200" cy="36854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תרשים 13"/>
          <p:cNvGraphicFramePr/>
          <p:nvPr/>
        </p:nvGraphicFramePr>
        <p:xfrm>
          <a:off x="0" y="2302001"/>
          <a:ext cx="3559432" cy="39858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9648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1D1ED4-3496-4375-9BAC-A822514D5EBB}" type="slidenum">
              <a:rPr kumimoji="0" lang="he-IL" sz="1400" b="0" i="0" u="none" strike="noStrike" kern="1200" cap="none" spc="0" normalizeH="0" baseline="0" noProof="0">
                <a:ln>
                  <a:noFill/>
                </a:ln>
                <a:solidFill>
                  <a:srgbClr val="000000"/>
                </a:solidFill>
                <a:effectLst/>
                <a:uLnTx/>
                <a:uFillTx/>
                <a:latin typeface="Trebuchet MS"/>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srgbClr val="000000"/>
              </a:solidFill>
              <a:effectLst/>
              <a:uLnTx/>
              <a:uFillTx/>
              <a:latin typeface="Trebuchet MS"/>
              <a:ea typeface="+mn-ea"/>
              <a:cs typeface="Arial" pitchFamily="34" charset="0"/>
            </a:endParaRPr>
          </a:p>
        </p:txBody>
      </p:sp>
      <p:sp>
        <p:nvSpPr>
          <p:cNvPr id="31747" name="Rectangle 2"/>
          <p:cNvSpPr>
            <a:spLocks noGrp="1" noChangeArrowheads="1"/>
          </p:cNvSpPr>
          <p:nvPr>
            <p:ph type="title" idx="4294967295"/>
          </p:nvPr>
        </p:nvSpPr>
        <p:spPr>
          <a:xfrm>
            <a:off x="457200" y="0"/>
            <a:ext cx="8229600" cy="857250"/>
          </a:xfrm>
        </p:spPr>
        <p:txBody>
          <a:bodyPr>
            <a:normAutofit fontScale="90000"/>
          </a:bodyPr>
          <a:lstStyle/>
          <a:p>
            <a:pPr eaLnBrk="1" hangingPunct="1"/>
            <a:br>
              <a:rPr lang="en-US" sz="3200"/>
            </a:br>
            <a:r>
              <a:rPr lang="en-US" sz="3200">
                <a:latin typeface="Arial" charset="0"/>
                <a:cs typeface="Arial" charset="0"/>
              </a:rPr>
              <a:t>Gender differences: Related Distress</a:t>
            </a:r>
          </a:p>
        </p:txBody>
      </p:sp>
      <p:sp>
        <p:nvSpPr>
          <p:cNvPr id="31749" name="Rectangle 6"/>
          <p:cNvSpPr>
            <a:spLocks noChangeArrowheads="1"/>
          </p:cNvSpPr>
          <p:nvPr/>
        </p:nvSpPr>
        <p:spPr bwMode="auto">
          <a:xfrm>
            <a:off x="611188" y="1052513"/>
            <a:ext cx="3673475"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Depressive symptoms</a:t>
            </a:r>
          </a:p>
        </p:txBody>
      </p:sp>
      <p:sp>
        <p:nvSpPr>
          <p:cNvPr id="31750" name="Rectangle 7"/>
          <p:cNvSpPr>
            <a:spLocks noChangeArrowheads="1"/>
          </p:cNvSpPr>
          <p:nvPr/>
        </p:nvSpPr>
        <p:spPr bwMode="auto">
          <a:xfrm>
            <a:off x="5364163" y="1054100"/>
            <a:ext cx="3240087"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Somatic complaints</a:t>
            </a:r>
          </a:p>
        </p:txBody>
      </p:sp>
      <p:sp>
        <p:nvSpPr>
          <p:cNvPr id="31751" name="TextBox 7"/>
          <p:cNvSpPr txBox="1">
            <a:spLocks noChangeArrowheads="1"/>
          </p:cNvSpPr>
          <p:nvPr/>
        </p:nvSpPr>
        <p:spPr bwMode="auto">
          <a:xfrm>
            <a:off x="0" y="214313"/>
            <a:ext cx="1785938" cy="336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Arial" charset="0"/>
              </a:rPr>
              <a:t>school, terrorism</a:t>
            </a:r>
            <a:endParaRPr kumimoji="0" lang="he-IL" sz="1600" b="0" i="0" u="none" strike="noStrike" kern="1200" cap="none" spc="0" normalizeH="0" baseline="0" noProof="0">
              <a:ln>
                <a:noFill/>
              </a:ln>
              <a:solidFill>
                <a:srgbClr val="000000"/>
              </a:solidFill>
              <a:effectLst/>
              <a:uLnTx/>
              <a:uFillTx/>
              <a:latin typeface="Arial" charset="0"/>
              <a:ea typeface="+mn-ea"/>
              <a:cs typeface="Arial" charset="0"/>
            </a:endParaRPr>
          </a:p>
        </p:txBody>
      </p:sp>
      <p:graphicFrame>
        <p:nvGraphicFramePr>
          <p:cNvPr id="11" name="מציין מיקום תוכן 10"/>
          <p:cNvGraphicFramePr>
            <a:graphicFrameLocks noGrp="1"/>
          </p:cNvGraphicFramePr>
          <p:nvPr>
            <p:ph sz="half" idx="4294967295"/>
          </p:nvPr>
        </p:nvGraphicFramePr>
        <p:xfrm>
          <a:off x="2147401725" y="214748110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מציין מיקום תוכן 12"/>
          <p:cNvGraphicFramePr>
            <a:graphicFrameLocks noGrp="1"/>
          </p:cNvGraphicFramePr>
          <p:nvPr>
            <p:ph sz="half" idx="4294967295"/>
          </p:nvPr>
        </p:nvGraphicFramePr>
        <p:xfrm>
          <a:off x="-85725" y="2147481100"/>
          <a:ext cx="0" cy="0"/>
        </p:xfrm>
        <a:graphic>
          <a:graphicData uri="http://schemas.openxmlformats.org/drawingml/2006/chart">
            <c:chart xmlns:c="http://schemas.openxmlformats.org/drawingml/2006/chart" xmlns:r="http://schemas.openxmlformats.org/officeDocument/2006/relationships" r:id="rId4"/>
          </a:graphicData>
        </a:graphic>
      </p:graphicFrame>
      <p:grpSp>
        <p:nvGrpSpPr>
          <p:cNvPr id="31754" name="קבוצה 15"/>
          <p:cNvGrpSpPr>
            <a:grpSpLocks/>
          </p:cNvGrpSpPr>
          <p:nvPr/>
        </p:nvGrpSpPr>
        <p:grpSpPr bwMode="auto">
          <a:xfrm>
            <a:off x="1574811" y="1571624"/>
            <a:ext cx="5798446" cy="707118"/>
            <a:chOff x="1558932" y="1501766"/>
            <a:chExt cx="5672134" cy="423349"/>
          </a:xfrm>
        </p:grpSpPr>
        <p:sp>
          <p:nvSpPr>
            <p:cNvPr id="31757" name="TextBox 30"/>
            <p:cNvSpPr txBox="1">
              <a:spLocks noChangeArrowheads="1"/>
            </p:cNvSpPr>
            <p:nvPr/>
          </p:nvSpPr>
          <p:spPr bwMode="auto">
            <a:xfrm>
              <a:off x="6572264" y="1501766"/>
              <a:ext cx="658802"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sz="18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endParaRPr kumimoji="0" lang="he-IL" sz="1800" b="1"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31758" name="TextBox 30"/>
            <p:cNvSpPr txBox="1">
              <a:spLocks noChangeArrowheads="1"/>
            </p:cNvSpPr>
            <p:nvPr/>
          </p:nvSpPr>
          <p:spPr bwMode="auto">
            <a:xfrm>
              <a:off x="1558932" y="1556338"/>
              <a:ext cx="1807020" cy="36877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e-IL" sz="18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grpSp>
      <p:graphicFrame>
        <p:nvGraphicFramePr>
          <p:cNvPr id="14" name="תרשים 13"/>
          <p:cNvGraphicFramePr/>
          <p:nvPr/>
        </p:nvGraphicFramePr>
        <p:xfrm>
          <a:off x="285720" y="2278742"/>
          <a:ext cx="4039200" cy="39086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תרשים 14"/>
          <p:cNvGraphicFramePr/>
          <p:nvPr/>
        </p:nvGraphicFramePr>
        <p:xfrm>
          <a:off x="4857752" y="2278742"/>
          <a:ext cx="4039200" cy="39086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0083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FCD54-A856-47DB-BFAA-EA5EFA180FC4}"/>
              </a:ext>
            </a:extLst>
          </p:cNvPr>
          <p:cNvPicPr>
            <a:picLocks noChangeAspect="1"/>
          </p:cNvPicPr>
          <p:nvPr/>
        </p:nvPicPr>
        <p:blipFill rotWithShape="1">
          <a:blip r:embed="rId2"/>
          <a:srcRect l="15822" t="17589" r="21520" b="8265"/>
          <a:stretch/>
        </p:blipFill>
        <p:spPr>
          <a:xfrm>
            <a:off x="1393901" y="1636633"/>
            <a:ext cx="6109189" cy="4776693"/>
          </a:xfrm>
          <a:prstGeom prst="rect">
            <a:avLst/>
          </a:prstGeom>
        </p:spPr>
      </p:pic>
      <p:sp>
        <p:nvSpPr>
          <p:cNvPr id="3" name="Title 2">
            <a:extLst>
              <a:ext uri="{FF2B5EF4-FFF2-40B4-BE49-F238E27FC236}">
                <a16:creationId xmlns:a16="http://schemas.microsoft.com/office/drawing/2014/main" id="{8009C3FD-1D93-4AF9-B129-49F9BF37AB03}"/>
              </a:ext>
            </a:extLst>
          </p:cNvPr>
          <p:cNvSpPr>
            <a:spLocks noGrp="1"/>
          </p:cNvSpPr>
          <p:nvPr>
            <p:ph type="title"/>
          </p:nvPr>
        </p:nvSpPr>
        <p:spPr/>
        <p:txBody>
          <a:bodyPr>
            <a:normAutofit fontScale="90000"/>
          </a:bodyPr>
          <a:lstStyle/>
          <a:p>
            <a:r>
              <a:rPr lang="en-US" dirty="0"/>
              <a:t>The toll of exposure to recurrent terrorism in Israel </a:t>
            </a:r>
            <a:endParaRPr lang="LID4096" dirty="0"/>
          </a:p>
        </p:txBody>
      </p:sp>
    </p:spTree>
    <p:extLst>
      <p:ext uri="{BB962C8B-B14F-4D97-AF65-F5344CB8AC3E}">
        <p14:creationId xmlns:p14="http://schemas.microsoft.com/office/powerpoint/2010/main" val="408796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24F2-6C50-4D61-A5F1-1AB43E8A5F8D}"/>
              </a:ext>
            </a:extLst>
          </p:cNvPr>
          <p:cNvSpPr>
            <a:spLocks noGrp="1"/>
          </p:cNvSpPr>
          <p:nvPr>
            <p:ph type="title"/>
          </p:nvPr>
        </p:nvSpPr>
        <p:spPr/>
        <p:txBody>
          <a:bodyPr/>
          <a:lstStyle/>
          <a:p>
            <a:r>
              <a:rPr lang="en-US" dirty="0"/>
              <a:t>Trauma and Risk Taking Behavior </a:t>
            </a:r>
            <a:endParaRPr lang="LID4096" dirty="0"/>
          </a:p>
        </p:txBody>
      </p:sp>
      <p:sp>
        <p:nvSpPr>
          <p:cNvPr id="3" name="Content Placeholder 2">
            <a:extLst>
              <a:ext uri="{FF2B5EF4-FFF2-40B4-BE49-F238E27FC236}">
                <a16:creationId xmlns:a16="http://schemas.microsoft.com/office/drawing/2014/main" id="{F2DC8652-21D3-4D6D-A870-F8FF110B5397}"/>
              </a:ext>
            </a:extLst>
          </p:cNvPr>
          <p:cNvSpPr>
            <a:spLocks noGrp="1"/>
          </p:cNvSpPr>
          <p:nvPr>
            <p:ph sz="half" idx="1"/>
          </p:nvPr>
        </p:nvSpPr>
        <p:spPr>
          <a:xfrm>
            <a:off x="350729" y="1417638"/>
            <a:ext cx="4145071" cy="5045792"/>
          </a:xfrm>
        </p:spPr>
        <p:txBody>
          <a:bodyPr>
            <a:normAutofit fontScale="85000" lnSpcReduction="20000"/>
          </a:bodyPr>
          <a:lstStyle/>
          <a:p>
            <a:pPr marL="0" indent="0">
              <a:buNone/>
            </a:pPr>
            <a:r>
              <a:rPr lang="en-US" sz="3300" b="1" dirty="0">
                <a:solidFill>
                  <a:srgbClr val="000000"/>
                </a:solidFill>
                <a:latin typeface="Arial" charset="0"/>
                <a:cs typeface="Arial" charset="0"/>
              </a:rPr>
              <a:t>Does the exposure to ongoing terrorism influence  risk-taking behaviors?</a:t>
            </a:r>
          </a:p>
          <a:p>
            <a:pPr marL="0" indent="0">
              <a:buNone/>
            </a:pPr>
            <a:endParaRPr lang="en-US" b="1" dirty="0">
              <a:solidFill>
                <a:srgbClr val="000000"/>
              </a:solidFill>
              <a:latin typeface="Arial" charset="0"/>
              <a:cs typeface="Arial" charset="0"/>
            </a:endParaRPr>
          </a:p>
          <a:p>
            <a:pPr marL="0" indent="0">
              <a:buNone/>
            </a:pPr>
            <a:endParaRPr lang="en-US" b="1" dirty="0">
              <a:solidFill>
                <a:srgbClr val="000000"/>
              </a:solidFill>
              <a:latin typeface="Arial" charset="0"/>
              <a:cs typeface="Arial" charset="0"/>
            </a:endParaRPr>
          </a:p>
          <a:p>
            <a:pPr marL="0" lvl="0" indent="0" defTabSz="914400" fontAlgn="base">
              <a:spcBef>
                <a:spcPct val="50000"/>
              </a:spcBef>
              <a:spcAft>
                <a:spcPct val="0"/>
              </a:spcAft>
              <a:buClr>
                <a:srgbClr val="FFBC37"/>
              </a:buClr>
              <a:buSzPct val="80000"/>
              <a:buNone/>
              <a:defRPr/>
            </a:pPr>
            <a:r>
              <a:rPr lang="en-US" dirty="0">
                <a:solidFill>
                  <a:srgbClr val="0066FF"/>
                </a:solidFill>
                <a:latin typeface="Arial" charset="0"/>
                <a:cs typeface="Arial" charset="0"/>
              </a:rPr>
              <a:t>FACT</a:t>
            </a:r>
            <a:r>
              <a:rPr lang="en-US" dirty="0">
                <a:solidFill>
                  <a:srgbClr val="000000"/>
                </a:solidFill>
                <a:latin typeface="Arial" charset="0"/>
                <a:cs typeface="Arial" charset="0"/>
              </a:rPr>
              <a:t>: There has been  evidence of an increase in substance abuse, violence, reckless driving, and other risk-taking behaviors among Israeli adolescents in the last few years </a:t>
            </a:r>
            <a:br>
              <a:rPr lang="en-US" dirty="0">
                <a:solidFill>
                  <a:srgbClr val="000000"/>
                </a:solidFill>
                <a:latin typeface="Arial" charset="0"/>
                <a:cs typeface="Arial" charset="0"/>
              </a:rPr>
            </a:br>
            <a:r>
              <a:rPr lang="en-US" sz="1900" dirty="0">
                <a:solidFill>
                  <a:srgbClr val="000000"/>
                </a:solidFill>
                <a:latin typeface="Arial" charset="0"/>
                <a:cs typeface="Arial" charset="0"/>
              </a:rPr>
              <a:t>(Statistical Yearbook of the Council for the Welfare of the Child, 2003) </a:t>
            </a:r>
          </a:p>
          <a:p>
            <a:endParaRPr lang="en-US" sz="1900" dirty="0">
              <a:solidFill>
                <a:srgbClr val="000000"/>
              </a:solidFill>
              <a:latin typeface="Arial" charset="0"/>
              <a:cs typeface="Arial" charset="0"/>
            </a:endParaRPr>
          </a:p>
          <a:p>
            <a:endParaRPr lang="LID4096" dirty="0"/>
          </a:p>
        </p:txBody>
      </p:sp>
      <p:sp>
        <p:nvSpPr>
          <p:cNvPr id="5" name="Slide Number Placeholder 4">
            <a:extLst>
              <a:ext uri="{FF2B5EF4-FFF2-40B4-BE49-F238E27FC236}">
                <a16:creationId xmlns:a16="http://schemas.microsoft.com/office/drawing/2014/main" id="{BF4C2CCF-FBCF-491F-BD37-A473D9C802A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Content Placeholder 4">
            <a:extLst>
              <a:ext uri="{FF2B5EF4-FFF2-40B4-BE49-F238E27FC236}">
                <a16:creationId xmlns:a16="http://schemas.microsoft.com/office/drawing/2014/main" id="{F19EBCF8-142D-46D8-B7BE-64159A50577D}"/>
              </a:ext>
            </a:extLst>
          </p:cNvPr>
          <p:cNvPicPr>
            <a:picLocks noGrp="1" noChangeAspect="1"/>
          </p:cNvPicPr>
          <p:nvPr>
            <p:ph sz="half" idx="2"/>
          </p:nvPr>
        </p:nvPicPr>
        <p:blipFill rotWithShape="1">
          <a:blip r:embed="rId2"/>
          <a:srcRect l="15370" t="24067" r="22170" b="6714"/>
          <a:stretch/>
        </p:blipFill>
        <p:spPr>
          <a:xfrm>
            <a:off x="4495801" y="1417638"/>
            <a:ext cx="4191000" cy="4938712"/>
          </a:xfrm>
          <a:prstGeom prst="rect">
            <a:avLst/>
          </a:prstGeom>
        </p:spPr>
      </p:pic>
    </p:spTree>
    <p:extLst>
      <p:ext uri="{BB962C8B-B14F-4D97-AF65-F5344CB8AC3E}">
        <p14:creationId xmlns:p14="http://schemas.microsoft.com/office/powerpoint/2010/main" val="41971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7CD0C7-7BBE-4E9C-B806-E99514FD184C}"/>
              </a:ext>
            </a:extLst>
          </p:cNvPr>
          <p:cNvSpPr>
            <a:spLocks noGrp="1"/>
          </p:cNvSpPr>
          <p:nvPr>
            <p:ph idx="1"/>
          </p:nvPr>
        </p:nvSpPr>
        <p:spPr/>
        <p:txBody>
          <a:bodyPr>
            <a:normAutofit lnSpcReduction="10000"/>
          </a:bodyPr>
          <a:lstStyle/>
          <a:p>
            <a:pPr marL="0" indent="0">
              <a:buNone/>
            </a:pPr>
            <a:r>
              <a:rPr lang="en-US" dirty="0"/>
              <a:t>Trauma is an </a:t>
            </a:r>
            <a:r>
              <a:rPr lang="en-US" dirty="0">
                <a:solidFill>
                  <a:srgbClr val="FF0000"/>
                </a:solidFill>
              </a:rPr>
              <a:t>emotional response </a:t>
            </a:r>
            <a:r>
              <a:rPr lang="en-US" dirty="0"/>
              <a:t>to </a:t>
            </a:r>
            <a:r>
              <a:rPr lang="en-US" dirty="0">
                <a:solidFill>
                  <a:srgbClr val="FF0000"/>
                </a:solidFill>
              </a:rPr>
              <a:t>a terrible event </a:t>
            </a:r>
            <a:r>
              <a:rPr lang="en-US" dirty="0"/>
              <a:t>like an accident, rape, or natural disaster. Immediately after the event, shock and denial are </a:t>
            </a:r>
            <a:r>
              <a:rPr lang="en-US" dirty="0">
                <a:solidFill>
                  <a:srgbClr val="FF0000"/>
                </a:solidFill>
              </a:rPr>
              <a:t>typical</a:t>
            </a:r>
            <a:r>
              <a:rPr lang="en-US" dirty="0"/>
              <a:t>. </a:t>
            </a:r>
            <a:r>
              <a:rPr lang="en-US" dirty="0">
                <a:solidFill>
                  <a:srgbClr val="FF0000"/>
                </a:solidFill>
              </a:rPr>
              <a:t>Longer term reactions </a:t>
            </a:r>
            <a:r>
              <a:rPr lang="en-US" dirty="0"/>
              <a:t>include unpredictable emotions, flashbacks, strained relationships, and even physical symptoms like headaches or nausea.</a:t>
            </a:r>
          </a:p>
          <a:p>
            <a:pPr marL="0" indent="0">
              <a:buNone/>
            </a:pPr>
            <a:endParaRPr lang="en-US" dirty="0"/>
          </a:p>
          <a:p>
            <a:pPr marL="0" indent="0">
              <a:buNone/>
            </a:pPr>
            <a:r>
              <a:rPr lang="en-US" dirty="0"/>
              <a:t>https://www.apa.org/topics/trauma</a:t>
            </a:r>
            <a:endParaRPr lang="LID4096" dirty="0"/>
          </a:p>
        </p:txBody>
      </p:sp>
      <p:sp>
        <p:nvSpPr>
          <p:cNvPr id="4" name="Slide Number Placeholder 3">
            <a:extLst>
              <a:ext uri="{FF2B5EF4-FFF2-40B4-BE49-F238E27FC236}">
                <a16:creationId xmlns:a16="http://schemas.microsoft.com/office/drawing/2014/main" id="{CF693385-A825-4930-AEC1-968DD6C102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074" name="Picture 2" descr="American Psychological Association Logo">
            <a:hlinkClick r:id="rId5"/>
            <a:extLst>
              <a:ext uri="{FF2B5EF4-FFF2-40B4-BE49-F238E27FC236}">
                <a16:creationId xmlns:a16="http://schemas.microsoft.com/office/drawing/2014/main" id="{C31E2AD7-9CD4-4CC1-A566-436FB1BA8A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50" y="587994"/>
            <a:ext cx="8376249" cy="699440"/>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3110" name="HTMLSelect1" r:id="rId2" imgW="1308240" imgH="228600"/>
        </mc:Choice>
        <mc:Fallback>
          <p:control name="HTMLSelect1" r:id="rId2" imgW="1308240" imgH="228600">
            <p:pic>
              <p:nvPicPr>
                <p:cNvPr id="6" name="HTMLSelect1">
                  <a:extLst>
                    <a:ext uri="{FF2B5EF4-FFF2-40B4-BE49-F238E27FC236}">
                      <a16:creationId xmlns:a16="http://schemas.microsoft.com/office/drawing/2014/main" id="{7B2F73E8-DEC2-4CCC-90CE-3D84173566B8}"/>
                    </a:ext>
                  </a:extLst>
                </p:cNvPr>
                <p:cNvPicPr preferRelativeResize="0">
                  <a:picLocks noChangeArrowheads="1" noChangeShapeType="1"/>
                </p:cNvPicPr>
                <p:nvPr/>
              </p:nvPicPr>
              <p:blipFill>
                <a:blip r:embed="rId7"/>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111" name="HTMLText1" r:id="rId3" imgW="914400" imgH="228600"/>
        </mc:Choice>
        <mc:Fallback>
          <p:control name="HTMLText1" r:id="rId3" imgW="914400" imgH="228600">
            <p:pic>
              <p:nvPicPr>
                <p:cNvPr id="7" name="HTMLText1">
                  <a:extLst>
                    <a:ext uri="{FF2B5EF4-FFF2-40B4-BE49-F238E27FC236}">
                      <a16:creationId xmlns:a16="http://schemas.microsoft.com/office/drawing/2014/main" id="{73673F30-51C7-4395-870A-CB2CD4EE8029}"/>
                    </a:ext>
                  </a:extLst>
                </p:cNvPr>
                <p:cNvPicPr preferRelativeResize="0">
                  <a:picLocks noChangeArrowheads="1" noChangeShapeType="1"/>
                </p:cNvPicPr>
                <p:nvPr/>
              </p:nvPicPr>
              <p:blipFill>
                <a:blip r:embed="rId8"/>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85903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ChangeArrowheads="1"/>
          </p:cNvSpPr>
          <p:nvPr/>
        </p:nvSpPr>
        <p:spPr bwMode="auto">
          <a:xfrm>
            <a:off x="288098" y="1791221"/>
            <a:ext cx="8855901" cy="4347923"/>
          </a:xfrm>
          <a:prstGeom prst="rect">
            <a:avLst/>
          </a:prstGeom>
          <a:noFill/>
          <a:ln w="9525">
            <a:noFill/>
            <a:miter lim="800000"/>
            <a:headEnd/>
            <a:tailEnd/>
          </a:ln>
        </p:spPr>
        <p:txBody>
          <a:bodyPr/>
          <a:lstStyle/>
          <a:p>
            <a:pPr marR="0" lvl="0" algn="l" defTabSz="914400" rtl="0" eaLnBrk="1" fontAlgn="base" latinLnBrk="0" hangingPunct="1">
              <a:lnSpc>
                <a:spcPct val="100000"/>
              </a:lnSpc>
              <a:spcBef>
                <a:spcPct val="20000"/>
              </a:spcBef>
              <a:spcAft>
                <a:spcPct val="0"/>
              </a:spcAft>
              <a:buClr>
                <a:srgbClr val="002060"/>
              </a:buClr>
              <a:buSzTx/>
              <a:tabLst/>
              <a:defRPr/>
            </a:pPr>
            <a:r>
              <a:rPr kumimoji="0" lang="en-US" sz="2800" b="0" i="0" u="none" strike="noStrike" kern="1200" cap="none" spc="0" normalizeH="0" baseline="0" noProof="0" dirty="0">
                <a:ln>
                  <a:noFill/>
                </a:ln>
                <a:solidFill>
                  <a:srgbClr val="000000"/>
                </a:solidFill>
                <a:effectLst/>
                <a:uLnTx/>
                <a:uFillTx/>
                <a:latin typeface="Trebuchet MS" pitchFamily="34" charset="0"/>
                <a:ea typeface="+mn-ea"/>
                <a:cs typeface="Arial" charset="0"/>
              </a:rPr>
              <a:t>Theoretical perspective:</a:t>
            </a:r>
          </a:p>
          <a:p>
            <a:pPr marL="457200" marR="0" lvl="0" indent="-457200" algn="l" defTabSz="914400" rtl="0" eaLnBrk="1" fontAlgn="base" latinLnBrk="0" hangingPunct="1">
              <a:lnSpc>
                <a:spcPct val="100000"/>
              </a:lnSpc>
              <a:spcBef>
                <a:spcPct val="20000"/>
              </a:spcBef>
              <a:spcAft>
                <a:spcPct val="0"/>
              </a:spcAft>
              <a:buClr>
                <a:srgbClr val="002060"/>
              </a:buClr>
              <a:buSzTx/>
              <a:buFont typeface="Trebuchet MS" panose="020B0603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a:p>
            <a:pPr marL="457200" marR="0" lvl="0" indent="-457200" algn="l" defTabSz="914400" rtl="0" eaLnBrk="1" fontAlgn="base" latinLnBrk="0" hangingPunct="1">
              <a:lnSpc>
                <a:spcPct val="100000"/>
              </a:lnSpc>
              <a:spcBef>
                <a:spcPct val="20000"/>
              </a:spcBef>
              <a:spcAft>
                <a:spcPct val="0"/>
              </a:spcAft>
              <a:buClr>
                <a:srgbClr val="002060"/>
              </a:buClr>
              <a:buSzTx/>
              <a:buFont typeface="Trebuchet MS" panose="020B0603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rebuchet MS" pitchFamily="34" charset="0"/>
                <a:ea typeface="+mn-ea"/>
                <a:cs typeface="Arial" charset="0"/>
              </a:rPr>
              <a:t>Risk-taking behaviors satisfy the </a:t>
            </a:r>
            <a:r>
              <a:rPr kumimoji="0" lang="en-US" sz="2400" b="0" i="1" u="none" strike="noStrike" kern="1200" cap="none" spc="0" normalizeH="0" baseline="0" noProof="0" dirty="0">
                <a:ln>
                  <a:noFill/>
                </a:ln>
                <a:solidFill>
                  <a:srgbClr val="000000"/>
                </a:solidFill>
                <a:effectLst/>
                <a:uLnTx/>
                <a:uFillTx/>
                <a:latin typeface="Trebuchet MS" pitchFamily="34" charset="0"/>
                <a:ea typeface="+mn-ea"/>
                <a:cs typeface="Arial" charset="0"/>
              </a:rPr>
              <a:t>need to </a:t>
            </a:r>
            <a:r>
              <a:rPr kumimoji="0" lang="en-US" sz="2400" b="1" i="1" u="none" strike="noStrike" kern="1200" cap="none" spc="0" normalizeH="0" baseline="0" noProof="0" dirty="0">
                <a:ln>
                  <a:noFill/>
                </a:ln>
                <a:solidFill>
                  <a:srgbClr val="0066FF"/>
                </a:solidFill>
                <a:effectLst/>
                <a:uLnTx/>
                <a:uFillTx/>
                <a:latin typeface="Trebuchet MS" pitchFamily="34" charset="0"/>
                <a:ea typeface="+mn-ea"/>
                <a:cs typeface="Arial" charset="0"/>
              </a:rPr>
              <a:t>re-experience the trauma through “re-enactment”</a:t>
            </a:r>
          </a:p>
          <a:p>
            <a:pPr marL="457200" marR="0" lvl="0" indent="-457200" algn="l" defTabSz="914400" rtl="0" eaLnBrk="1" fontAlgn="base" latinLnBrk="0" hangingPunct="1">
              <a:lnSpc>
                <a:spcPct val="100000"/>
              </a:lnSpc>
              <a:spcBef>
                <a:spcPct val="20000"/>
              </a:spcBef>
              <a:spcAft>
                <a:spcPct val="0"/>
              </a:spcAft>
              <a:buClr>
                <a:srgbClr val="002060"/>
              </a:buClr>
              <a:buSzTx/>
              <a:buFont typeface="Trebuchet MS" panose="020B0603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rebuchet MS" pitchFamily="34" charset="0"/>
                <a:ea typeface="+mn-ea"/>
                <a:cs typeface="Arial" charset="0"/>
              </a:rPr>
              <a:t>Trauma influences </a:t>
            </a:r>
            <a:r>
              <a:rPr kumimoji="0" lang="en-US" sz="2400" b="1" i="1" u="none" strike="noStrike" kern="1200" cap="none" spc="0" normalizeH="0" baseline="0" noProof="0" dirty="0">
                <a:ln>
                  <a:noFill/>
                </a:ln>
                <a:solidFill>
                  <a:srgbClr val="0066FF"/>
                </a:solidFill>
                <a:effectLst/>
                <a:uLnTx/>
                <a:uFillTx/>
                <a:latin typeface="Trebuchet MS" pitchFamily="34" charset="0"/>
                <a:ea typeface="+mn-ea"/>
                <a:cs typeface="Arial" charset="0"/>
              </a:rPr>
              <a:t>perceptions of the world and future orientation</a:t>
            </a:r>
          </a:p>
          <a:p>
            <a:pPr marL="457200" marR="0" lvl="0" indent="-457200" algn="l" defTabSz="914400" rtl="0" eaLnBrk="1" fontAlgn="base" latinLnBrk="0" hangingPunct="1">
              <a:lnSpc>
                <a:spcPct val="100000"/>
              </a:lnSpc>
              <a:spcBef>
                <a:spcPct val="20000"/>
              </a:spcBef>
              <a:spcAft>
                <a:spcPct val="0"/>
              </a:spcAft>
              <a:buClr>
                <a:srgbClr val="002060"/>
              </a:buClr>
              <a:buSzTx/>
              <a:buFont typeface="Trebuchet MS" panose="020B0603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rebuchet MS" pitchFamily="34" charset="0"/>
                <a:ea typeface="+mn-ea"/>
                <a:cs typeface="Arial" charset="0"/>
              </a:rPr>
              <a:t>Trauma </a:t>
            </a:r>
            <a:r>
              <a:rPr kumimoji="0" lang="en-US" sz="2400" b="1" i="1" u="none" strike="noStrike" kern="1200" cap="none" spc="0" normalizeH="0" baseline="0" noProof="0" dirty="0">
                <a:ln>
                  <a:noFill/>
                </a:ln>
                <a:solidFill>
                  <a:srgbClr val="0066FF"/>
                </a:solidFill>
                <a:effectLst/>
                <a:uLnTx/>
                <a:uFillTx/>
                <a:latin typeface="Trebuchet MS" pitchFamily="34" charset="0"/>
                <a:ea typeface="+mn-ea"/>
                <a:cs typeface="Arial" charset="0"/>
              </a:rPr>
              <a:t>leads to hyper-arousal</a:t>
            </a:r>
            <a:r>
              <a:rPr kumimoji="0" lang="en-US" sz="2400" b="0" i="0" u="none" strike="noStrike" kern="1200" cap="none" spc="0" normalizeH="0" baseline="0" noProof="0" dirty="0">
                <a:ln>
                  <a:noFill/>
                </a:ln>
                <a:solidFill>
                  <a:srgbClr val="000000"/>
                </a:solidFill>
                <a:effectLst/>
                <a:uLnTx/>
                <a:uFillTx/>
                <a:latin typeface="Trebuchet MS" pitchFamily="34" charset="0"/>
                <a:ea typeface="+mn-ea"/>
                <a:cs typeface="Arial" charset="0"/>
              </a:rPr>
              <a:t> and thus may promote sensation seeking </a:t>
            </a:r>
          </a:p>
          <a:p>
            <a:pPr marL="457200" marR="0" lvl="0" indent="-457200" algn="l" defTabSz="914400" rtl="0" eaLnBrk="1" fontAlgn="base" latinLnBrk="0" hangingPunct="1">
              <a:lnSpc>
                <a:spcPct val="100000"/>
              </a:lnSpc>
              <a:spcBef>
                <a:spcPct val="20000"/>
              </a:spcBef>
              <a:spcAft>
                <a:spcPct val="0"/>
              </a:spcAft>
              <a:buClr>
                <a:srgbClr val="002060"/>
              </a:buClr>
              <a:buSzTx/>
              <a:buFont typeface="Trebuchet MS" panose="020B0603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rebuchet MS" pitchFamily="34" charset="0"/>
                <a:ea typeface="+mn-ea"/>
                <a:cs typeface="Arial" charset="0"/>
              </a:rPr>
              <a:t>Risk-taking behaviors can also be perceived as a way for adolescents to </a:t>
            </a:r>
            <a:r>
              <a:rPr kumimoji="0" lang="en-US" sz="2400" b="1" i="1" u="none" strike="noStrike" kern="1200" cap="none" spc="0" normalizeH="0" baseline="0" noProof="0" dirty="0">
                <a:ln>
                  <a:noFill/>
                </a:ln>
                <a:solidFill>
                  <a:srgbClr val="0066FF"/>
                </a:solidFill>
                <a:effectLst/>
                <a:uLnTx/>
                <a:uFillTx/>
                <a:latin typeface="Trebuchet MS" pitchFamily="34" charset="0"/>
                <a:ea typeface="+mn-ea"/>
                <a:cs typeface="Arial" charset="0"/>
              </a:rPr>
              <a:t>cry for help</a:t>
            </a:r>
            <a:r>
              <a:rPr kumimoji="0" lang="en-US" sz="2400" b="0" i="0" u="none" strike="noStrike" kern="1200" cap="none" spc="0" normalizeH="0" baseline="0" noProof="0" dirty="0">
                <a:ln>
                  <a:noFill/>
                </a:ln>
                <a:solidFill>
                  <a:srgbClr val="000000"/>
                </a:solidFill>
                <a:effectLst/>
                <a:uLnTx/>
                <a:uFillTx/>
                <a:latin typeface="Trebuchet MS" pitchFamily="34" charset="0"/>
                <a:ea typeface="+mn-ea"/>
                <a:cs typeface="Arial" charset="0"/>
              </a:rPr>
              <a:t> and express personal distress</a:t>
            </a:r>
          </a:p>
        </p:txBody>
      </p:sp>
      <p:sp>
        <p:nvSpPr>
          <p:cNvPr id="2" name="Title 1">
            <a:extLst>
              <a:ext uri="{FF2B5EF4-FFF2-40B4-BE49-F238E27FC236}">
                <a16:creationId xmlns:a16="http://schemas.microsoft.com/office/drawing/2014/main" id="{B590BB4E-069E-48AE-A534-52E945AEC825}"/>
              </a:ext>
            </a:extLst>
          </p:cNvPr>
          <p:cNvSpPr>
            <a:spLocks noGrp="1"/>
          </p:cNvSpPr>
          <p:nvPr>
            <p:ph type="title"/>
          </p:nvPr>
        </p:nvSpPr>
        <p:spPr/>
        <p:txBody>
          <a:bodyPr>
            <a:normAutofit fontScale="90000"/>
          </a:bodyPr>
          <a:lstStyle/>
          <a:p>
            <a:r>
              <a:rPr lang="en-US" dirty="0"/>
              <a:t>Exposure to trauma and risk taking behaviors in adolescents</a:t>
            </a:r>
            <a:endParaRPr lang="LID4096" dirty="0"/>
          </a:p>
        </p:txBody>
      </p:sp>
    </p:spTree>
    <p:extLst>
      <p:ext uri="{BB962C8B-B14F-4D97-AF65-F5344CB8AC3E}">
        <p14:creationId xmlns:p14="http://schemas.microsoft.com/office/powerpoint/2010/main" val="31032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anim calcmode="lin" valueType="num">
                                      <p:cBhvr additive="base">
                                        <p:cTn id="7" dur="1000" fill="hold"/>
                                        <p:tgtEl>
                                          <p:spTgt spid="61849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8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18499">
                                            <p:txEl>
                                              <p:pRg st="2" end="2"/>
                                            </p:txEl>
                                          </p:spTgt>
                                        </p:tgtEl>
                                        <p:attrNameLst>
                                          <p:attrName>style.visibility</p:attrName>
                                        </p:attrNameLst>
                                      </p:cBhvr>
                                      <p:to>
                                        <p:strVal val="visible"/>
                                      </p:to>
                                    </p:set>
                                    <p:anim calcmode="lin" valueType="num">
                                      <p:cBhvr additive="base">
                                        <p:cTn id="13" dur="1000" fill="hold"/>
                                        <p:tgtEl>
                                          <p:spTgt spid="61849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8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anim calcmode="lin" valueType="num">
                                      <p:cBhvr additive="base">
                                        <p:cTn id="19" dur="1000" fill="hold"/>
                                        <p:tgtEl>
                                          <p:spTgt spid="61849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84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18499">
                                            <p:txEl>
                                              <p:pRg st="4" end="4"/>
                                            </p:txEl>
                                          </p:spTgt>
                                        </p:tgtEl>
                                        <p:attrNameLst>
                                          <p:attrName>style.visibility</p:attrName>
                                        </p:attrNameLst>
                                      </p:cBhvr>
                                      <p:to>
                                        <p:strVal val="visible"/>
                                      </p:to>
                                    </p:set>
                                    <p:anim calcmode="lin" valueType="num">
                                      <p:cBhvr additive="base">
                                        <p:cTn id="25" dur="1000" fill="hold"/>
                                        <p:tgtEl>
                                          <p:spTgt spid="618499">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84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618499">
                                            <p:txEl>
                                              <p:pRg st="5" end="5"/>
                                            </p:txEl>
                                          </p:spTgt>
                                        </p:tgtEl>
                                        <p:attrNameLst>
                                          <p:attrName>style.visibility</p:attrName>
                                        </p:attrNameLst>
                                      </p:cBhvr>
                                      <p:to>
                                        <p:strVal val="visible"/>
                                      </p:to>
                                    </p:set>
                                    <p:anim calcmode="lin" valueType="num">
                                      <p:cBhvr additive="base">
                                        <p:cTn id="31" dur="1000" fill="hold"/>
                                        <p:tgtEl>
                                          <p:spTgt spid="618499">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84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 y="-315913"/>
            <a:ext cx="9390742"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
                <a:srgbClr val="FF9900"/>
              </a:buClr>
              <a:buSzTx/>
              <a:buFontTx/>
              <a:buNone/>
              <a:tabLst/>
              <a:defRPr/>
            </a:pPr>
            <a:endParaRPr kumimoji="0" lang="en-US" sz="2800" b="0" i="0" u="none" strike="noStrike" kern="1200" cap="none" spc="0" normalizeH="0" baseline="0" noProof="0" dirty="0">
              <a:ln>
                <a:noFill/>
              </a:ln>
              <a:solidFill>
                <a:srgbClr val="000000"/>
              </a:solidFill>
              <a:effectLst/>
              <a:uLnTx/>
              <a:uFillTx/>
              <a:latin typeface="Arial" charset="0"/>
              <a:ea typeface="+mn-ea"/>
              <a:cs typeface="Arial" charset="0"/>
            </a:endParaRPr>
          </a:p>
          <a:p>
            <a:pPr marL="457200" marR="0" lvl="0" indent="-457200" algn="ctr" defTabSz="914400" rtl="0" eaLnBrk="1" fontAlgn="base" latinLnBrk="0" hangingPunct="1">
              <a:lnSpc>
                <a:spcPct val="100000"/>
              </a:lnSpc>
              <a:spcBef>
                <a:spcPct val="0"/>
              </a:spcBef>
              <a:spcAft>
                <a:spcPct val="0"/>
              </a:spcAft>
              <a:buClr>
                <a:srgbClr val="FF9900"/>
              </a:buClr>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Arial" charset="0"/>
              </a:rPr>
              <a:t>What Risk Taking Behaviors do Adolescents </a:t>
            </a:r>
          </a:p>
          <a:p>
            <a:pPr marL="457200" marR="0" lvl="0" indent="-457200" algn="ctr" defTabSz="914400" rtl="0" eaLnBrk="1" fontAlgn="base" latinLnBrk="0" hangingPunct="1">
              <a:lnSpc>
                <a:spcPct val="100000"/>
              </a:lnSpc>
              <a:spcBef>
                <a:spcPct val="0"/>
              </a:spcBef>
              <a:spcAft>
                <a:spcPct val="0"/>
              </a:spcAft>
              <a:buClr>
                <a:srgbClr val="FF9900"/>
              </a:buClr>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Arial" charset="0"/>
              </a:rPr>
              <a:t>with Full or Partial PTSD Present?  </a:t>
            </a:r>
          </a:p>
        </p:txBody>
      </p:sp>
      <p:graphicFrame>
        <p:nvGraphicFramePr>
          <p:cNvPr id="622595" name="Group 3"/>
          <p:cNvGraphicFramePr>
            <a:graphicFrameLocks noGrp="1"/>
          </p:cNvGraphicFramePr>
          <p:nvPr/>
        </p:nvGraphicFramePr>
        <p:xfrm>
          <a:off x="161925" y="1287463"/>
          <a:ext cx="8382000" cy="5386391"/>
        </p:xfrm>
        <a:graphic>
          <a:graphicData uri="http://schemas.openxmlformats.org/drawingml/2006/table">
            <a:tbl>
              <a:tblPr rtl="1"/>
              <a:tblGrid>
                <a:gridCol w="1524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44637">
                  <a:extLst>
                    <a:ext uri="{9D8B030D-6E8A-4147-A177-3AD203B41FA5}">
                      <a16:colId xmlns:a16="http://schemas.microsoft.com/office/drawing/2014/main" val="20002"/>
                    </a:ext>
                  </a:extLst>
                </a:gridCol>
                <a:gridCol w="3713163">
                  <a:extLst>
                    <a:ext uri="{9D8B030D-6E8A-4147-A177-3AD203B41FA5}">
                      <a16:colId xmlns:a16="http://schemas.microsoft.com/office/drawing/2014/main" val="20003"/>
                    </a:ext>
                  </a:extLst>
                </a:gridCol>
              </a:tblGrid>
              <a:tr h="881063">
                <a:tc>
                  <a:txBody>
                    <a:bodyPr/>
                    <a:lstStyle/>
                    <a:p>
                      <a:pPr marL="0" marR="0" lvl="0" indent="0" algn="ctr" defTabSz="914400" rtl="0" eaLnBrk="1" fontAlgn="base" latinLnBrk="0" hangingPunct="1">
                        <a:lnSpc>
                          <a:spcPts val="24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Trebuchet MS" pitchFamily="34" charset="0"/>
                        </a:rPr>
                        <a:t>Total</a:t>
                      </a:r>
                    </a:p>
                    <a:p>
                      <a:pPr marL="0" marR="0" lvl="0" indent="0" algn="ctr" defTabSz="914400" rtl="0" eaLnBrk="1" fontAlgn="base" latinLnBrk="0" hangingPunct="1">
                        <a:lnSpc>
                          <a:spcPts val="24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Trebuchet MS" pitchFamily="34" charset="0"/>
                        </a:rPr>
                        <a:t>(n=42)</a:t>
                      </a:r>
                    </a:p>
                  </a:txBody>
                  <a:tcPr marL="90000" marR="90000" marT="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ts val="24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Trebuchet MS" pitchFamily="34" charset="0"/>
                        </a:rPr>
                        <a:t>Girls</a:t>
                      </a:r>
                    </a:p>
                    <a:p>
                      <a:pPr marL="0" marR="0" lvl="0" indent="0" algn="ctr" defTabSz="914400" rtl="0" eaLnBrk="1" fontAlgn="base" latinLnBrk="0" hangingPunct="1">
                        <a:lnSpc>
                          <a:spcPts val="24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Trebuchet MS" pitchFamily="34" charset="0"/>
                        </a:rPr>
                        <a:t>(n=21)</a:t>
                      </a:r>
                    </a:p>
                  </a:txBody>
                  <a:tcPr marL="90000" marR="90000" marT="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ts val="24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Trebuchet MS" pitchFamily="34" charset="0"/>
                        </a:rPr>
                        <a:t>Boys</a:t>
                      </a:r>
                    </a:p>
                    <a:p>
                      <a:pPr marL="0" marR="0" lvl="0" indent="0" algn="ctr" defTabSz="914400" rtl="0" eaLnBrk="1" fontAlgn="base" latinLnBrk="0" hangingPunct="1">
                        <a:lnSpc>
                          <a:spcPts val="24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Trebuchet MS" pitchFamily="34" charset="0"/>
                        </a:rPr>
                        <a:t>(n= 21)</a:t>
                      </a:r>
                    </a:p>
                  </a:txBody>
                  <a:tcPr marL="90000" marR="90000" marT="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2159000" algn="l" defTabSz="914400" rtl="0" eaLnBrk="1" fontAlgn="base" latinLnBrk="0" hangingPunct="1">
                        <a:lnSpc>
                          <a:spcPts val="24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rebuchet MS" pitchFamily="34" charset="0"/>
                      </a:endParaRPr>
                    </a:p>
                  </a:txBody>
                  <a:tcPr marL="90000" marR="90000" marT="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15938">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34.2%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16.6%</a:t>
                      </a:r>
                      <a:r>
                        <a:rPr kumimoji="0" lang="en-US" sz="900" b="0" i="0" u="none" strike="noStrike" cap="none" normalizeH="0" baseline="0">
                          <a:ln>
                            <a:noFill/>
                          </a:ln>
                          <a:solidFill>
                            <a:schemeClr val="tx1"/>
                          </a:solidFill>
                          <a:effectLst/>
                          <a:latin typeface="Trebuchet MS" pitchFamily="34" charset="0"/>
                        </a:rPr>
                        <a:t>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54.2%</a:t>
                      </a:r>
                      <a:r>
                        <a:rPr kumimoji="0" lang="en-US" sz="900" b="0" i="0" u="none" strike="noStrike" cap="none" normalizeH="0" baseline="0">
                          <a:ln>
                            <a:noFill/>
                          </a:ln>
                          <a:solidFill>
                            <a:schemeClr val="tx1"/>
                          </a:solidFill>
                          <a:effectLst/>
                          <a:latin typeface="Trebuchet MS" pitchFamily="34" charset="0"/>
                        </a:rPr>
                        <a:t>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3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rebuchet MS" pitchFamily="34" charset="0"/>
                        </a:rPr>
                        <a:t>Fights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8463">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42.3%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43.8%</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40.4%</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rebuchet MS" pitchFamily="34" charset="0"/>
                        </a:rPr>
                        <a:t>Smoking cigarettes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12.5%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9.2%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16.1%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rebuchet MS" pitchFamily="34" charset="0"/>
                        </a:rPr>
                        <a:t>Using drugs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18.1%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10.1%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27.1%</a:t>
                      </a:r>
                      <a:r>
                        <a:rPr kumimoji="0" lang="en-US" sz="900" b="0" i="0" u="none" strike="noStrike" cap="none" normalizeH="0" baseline="0">
                          <a:ln>
                            <a:noFill/>
                          </a:ln>
                          <a:solidFill>
                            <a:schemeClr val="tx1"/>
                          </a:solidFill>
                          <a:effectLst/>
                          <a:latin typeface="Trebuchet MS" pitchFamily="34" charset="0"/>
                        </a:rPr>
                        <a:t>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rebuchet MS" pitchFamily="34" charset="0"/>
                        </a:rPr>
                        <a:t>Dangerous driving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6250">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15.6%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9.7%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22.4%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rebuchet MS" pitchFamily="34" charset="0"/>
                        </a:rPr>
                        <a:t>Unprotected sex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713">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61.6%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53.0%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71.4%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rebuchet MS" pitchFamily="34" charset="0"/>
                        </a:rPr>
                        <a:t>Drinking alcohol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9588">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8.6%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3.7%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14.1%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rebuchet MS" pitchFamily="34" charset="0"/>
                        </a:rPr>
                        <a:t>Dangerous roulette games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4675">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68.5%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60.8%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77.1%</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rebuchet MS" pitchFamily="34" charset="0"/>
                        </a:rPr>
                        <a:t>Disobey school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9588">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64.1% </a:t>
                      </a:r>
                    </a:p>
                  </a:txBody>
                  <a:tcPr marT="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rebuchet MS" pitchFamily="34" charset="0"/>
                        </a:rPr>
                        <a:t>61.8%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5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rebuchet MS" pitchFamily="34" charset="0"/>
                        </a:rPr>
                        <a:t>66.7% </a:t>
                      </a:r>
                    </a:p>
                  </a:txBody>
                  <a:tcPr marT="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rebuchet MS" pitchFamily="34" charset="0"/>
                        </a:rPr>
                        <a:t>Disobey parents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22653" name="Text Box 61"/>
          <p:cNvSpPr txBox="1">
            <a:spLocks noChangeArrowheads="1"/>
          </p:cNvSpPr>
          <p:nvPr/>
        </p:nvSpPr>
        <p:spPr bwMode="auto">
          <a:xfrm>
            <a:off x="4549775" y="2259013"/>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66.7%</a:t>
            </a:r>
          </a:p>
        </p:txBody>
      </p:sp>
      <p:sp>
        <p:nvSpPr>
          <p:cNvPr id="622654" name="Text Box 62"/>
          <p:cNvSpPr txBox="1">
            <a:spLocks noChangeArrowheads="1"/>
          </p:cNvSpPr>
          <p:nvPr/>
        </p:nvSpPr>
        <p:spPr bwMode="auto">
          <a:xfrm>
            <a:off x="6102350" y="2259013"/>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23.8%</a:t>
            </a:r>
          </a:p>
        </p:txBody>
      </p:sp>
      <p:sp>
        <p:nvSpPr>
          <p:cNvPr id="622655" name="Text Box 63"/>
          <p:cNvSpPr txBox="1">
            <a:spLocks noChangeArrowheads="1"/>
          </p:cNvSpPr>
          <p:nvPr/>
        </p:nvSpPr>
        <p:spPr bwMode="auto">
          <a:xfrm>
            <a:off x="7610475" y="23145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45.2%</a:t>
            </a:r>
          </a:p>
        </p:txBody>
      </p:sp>
      <p:sp>
        <p:nvSpPr>
          <p:cNvPr id="622656" name="Text Box 64"/>
          <p:cNvSpPr txBox="1">
            <a:spLocks noChangeArrowheads="1"/>
          </p:cNvSpPr>
          <p:nvPr/>
        </p:nvSpPr>
        <p:spPr bwMode="auto">
          <a:xfrm>
            <a:off x="6102350" y="27082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66.7%</a:t>
            </a:r>
          </a:p>
        </p:txBody>
      </p:sp>
      <p:sp>
        <p:nvSpPr>
          <p:cNvPr id="622657" name="Text Box 65"/>
          <p:cNvSpPr txBox="1">
            <a:spLocks noChangeArrowheads="1"/>
          </p:cNvSpPr>
          <p:nvPr/>
        </p:nvSpPr>
        <p:spPr bwMode="auto">
          <a:xfrm>
            <a:off x="4613275" y="2690813"/>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61.9%</a:t>
            </a:r>
          </a:p>
        </p:txBody>
      </p:sp>
      <p:sp>
        <p:nvSpPr>
          <p:cNvPr id="622658" name="Text Box 66"/>
          <p:cNvSpPr txBox="1">
            <a:spLocks noChangeArrowheads="1"/>
          </p:cNvSpPr>
          <p:nvPr/>
        </p:nvSpPr>
        <p:spPr bwMode="auto">
          <a:xfrm>
            <a:off x="6080125" y="315912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14.3%</a:t>
            </a:r>
          </a:p>
        </p:txBody>
      </p:sp>
      <p:sp>
        <p:nvSpPr>
          <p:cNvPr id="622659" name="Text Box 67"/>
          <p:cNvSpPr txBox="1">
            <a:spLocks noChangeArrowheads="1"/>
          </p:cNvSpPr>
          <p:nvPr/>
        </p:nvSpPr>
        <p:spPr bwMode="auto">
          <a:xfrm>
            <a:off x="4549775" y="3122613"/>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28.6%</a:t>
            </a:r>
          </a:p>
        </p:txBody>
      </p:sp>
      <p:sp>
        <p:nvSpPr>
          <p:cNvPr id="622660" name="Text Box 68"/>
          <p:cNvSpPr txBox="1">
            <a:spLocks noChangeArrowheads="1"/>
          </p:cNvSpPr>
          <p:nvPr/>
        </p:nvSpPr>
        <p:spPr bwMode="auto">
          <a:xfrm>
            <a:off x="7610475" y="2725738"/>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64.3%</a:t>
            </a:r>
          </a:p>
        </p:txBody>
      </p:sp>
      <p:sp>
        <p:nvSpPr>
          <p:cNvPr id="622661" name="Text Box 69"/>
          <p:cNvSpPr txBox="1">
            <a:spLocks noChangeArrowheads="1"/>
          </p:cNvSpPr>
          <p:nvPr/>
        </p:nvSpPr>
        <p:spPr bwMode="auto">
          <a:xfrm>
            <a:off x="7610475" y="32416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21.4%</a:t>
            </a:r>
          </a:p>
        </p:txBody>
      </p:sp>
      <p:sp>
        <p:nvSpPr>
          <p:cNvPr id="622662" name="Text Box 70"/>
          <p:cNvSpPr txBox="1">
            <a:spLocks noChangeArrowheads="1"/>
          </p:cNvSpPr>
          <p:nvPr/>
        </p:nvSpPr>
        <p:spPr bwMode="auto">
          <a:xfrm>
            <a:off x="4549775" y="3627438"/>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28.6%</a:t>
            </a:r>
          </a:p>
        </p:txBody>
      </p:sp>
      <p:sp>
        <p:nvSpPr>
          <p:cNvPr id="622663" name="Text Box 71"/>
          <p:cNvSpPr txBox="1">
            <a:spLocks noChangeArrowheads="1"/>
          </p:cNvSpPr>
          <p:nvPr/>
        </p:nvSpPr>
        <p:spPr bwMode="auto">
          <a:xfrm>
            <a:off x="6080125" y="36988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14.3%</a:t>
            </a:r>
          </a:p>
        </p:txBody>
      </p:sp>
      <p:sp>
        <p:nvSpPr>
          <p:cNvPr id="622664" name="Text Box 72"/>
          <p:cNvSpPr txBox="1">
            <a:spLocks noChangeArrowheads="1"/>
          </p:cNvSpPr>
          <p:nvPr/>
        </p:nvSpPr>
        <p:spPr bwMode="auto">
          <a:xfrm>
            <a:off x="7632700" y="378142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21.4%</a:t>
            </a:r>
          </a:p>
        </p:txBody>
      </p:sp>
      <p:sp>
        <p:nvSpPr>
          <p:cNvPr id="622665" name="Text Box 73"/>
          <p:cNvSpPr txBox="1">
            <a:spLocks noChangeArrowheads="1"/>
          </p:cNvSpPr>
          <p:nvPr/>
        </p:nvSpPr>
        <p:spPr bwMode="auto">
          <a:xfrm>
            <a:off x="6080125" y="4246563"/>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19.0%</a:t>
            </a:r>
          </a:p>
        </p:txBody>
      </p:sp>
      <p:sp>
        <p:nvSpPr>
          <p:cNvPr id="622666" name="Text Box 74"/>
          <p:cNvSpPr txBox="1">
            <a:spLocks noChangeArrowheads="1"/>
          </p:cNvSpPr>
          <p:nvPr/>
        </p:nvSpPr>
        <p:spPr bwMode="auto">
          <a:xfrm>
            <a:off x="4549775" y="4197350"/>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33.3%</a:t>
            </a:r>
          </a:p>
        </p:txBody>
      </p:sp>
      <p:sp>
        <p:nvSpPr>
          <p:cNvPr id="622667" name="Text Box 75"/>
          <p:cNvSpPr txBox="1">
            <a:spLocks noChangeArrowheads="1"/>
          </p:cNvSpPr>
          <p:nvPr/>
        </p:nvSpPr>
        <p:spPr bwMode="auto">
          <a:xfrm>
            <a:off x="7632700" y="43211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26.2%</a:t>
            </a:r>
          </a:p>
        </p:txBody>
      </p:sp>
      <p:sp>
        <p:nvSpPr>
          <p:cNvPr id="622668" name="Text Box 76"/>
          <p:cNvSpPr txBox="1">
            <a:spLocks noChangeArrowheads="1"/>
          </p:cNvSpPr>
          <p:nvPr/>
        </p:nvSpPr>
        <p:spPr bwMode="auto">
          <a:xfrm>
            <a:off x="6016625" y="4779963"/>
            <a:ext cx="831850" cy="366712"/>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81.0%</a:t>
            </a:r>
          </a:p>
        </p:txBody>
      </p:sp>
      <p:sp>
        <p:nvSpPr>
          <p:cNvPr id="622669" name="Text Box 77"/>
          <p:cNvSpPr txBox="1">
            <a:spLocks noChangeArrowheads="1"/>
          </p:cNvSpPr>
          <p:nvPr/>
        </p:nvSpPr>
        <p:spPr bwMode="auto">
          <a:xfrm>
            <a:off x="4549775" y="4737100"/>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81.0%</a:t>
            </a:r>
          </a:p>
        </p:txBody>
      </p:sp>
      <p:sp>
        <p:nvSpPr>
          <p:cNvPr id="622670" name="Text Box 78"/>
          <p:cNvSpPr txBox="1">
            <a:spLocks noChangeArrowheads="1"/>
          </p:cNvSpPr>
          <p:nvPr/>
        </p:nvSpPr>
        <p:spPr bwMode="auto">
          <a:xfrm>
            <a:off x="7610475" y="477202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81.0%</a:t>
            </a:r>
          </a:p>
        </p:txBody>
      </p:sp>
      <p:sp>
        <p:nvSpPr>
          <p:cNvPr id="622671" name="Text Box 79"/>
          <p:cNvSpPr txBox="1">
            <a:spLocks noChangeArrowheads="1"/>
          </p:cNvSpPr>
          <p:nvPr/>
        </p:nvSpPr>
        <p:spPr bwMode="auto">
          <a:xfrm>
            <a:off x="6102350" y="5235575"/>
            <a:ext cx="704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9.5%</a:t>
            </a:r>
          </a:p>
        </p:txBody>
      </p:sp>
      <p:sp>
        <p:nvSpPr>
          <p:cNvPr id="622672" name="Text Box 80"/>
          <p:cNvSpPr txBox="1">
            <a:spLocks noChangeArrowheads="1"/>
          </p:cNvSpPr>
          <p:nvPr/>
        </p:nvSpPr>
        <p:spPr bwMode="auto">
          <a:xfrm>
            <a:off x="4549775" y="5276850"/>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23.8%</a:t>
            </a:r>
          </a:p>
        </p:txBody>
      </p:sp>
      <p:sp>
        <p:nvSpPr>
          <p:cNvPr id="622673" name="Text Box 81"/>
          <p:cNvSpPr txBox="1">
            <a:spLocks noChangeArrowheads="1"/>
          </p:cNvSpPr>
          <p:nvPr/>
        </p:nvSpPr>
        <p:spPr bwMode="auto">
          <a:xfrm>
            <a:off x="7610475" y="53117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16.7%</a:t>
            </a:r>
          </a:p>
        </p:txBody>
      </p:sp>
      <p:sp>
        <p:nvSpPr>
          <p:cNvPr id="622674" name="Text Box 82"/>
          <p:cNvSpPr txBox="1">
            <a:spLocks noChangeArrowheads="1"/>
          </p:cNvSpPr>
          <p:nvPr/>
        </p:nvSpPr>
        <p:spPr bwMode="auto">
          <a:xfrm>
            <a:off x="6011863" y="57689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90.5%</a:t>
            </a:r>
          </a:p>
        </p:txBody>
      </p:sp>
      <p:sp>
        <p:nvSpPr>
          <p:cNvPr id="622675" name="Text Box 83"/>
          <p:cNvSpPr txBox="1">
            <a:spLocks noChangeArrowheads="1"/>
          </p:cNvSpPr>
          <p:nvPr/>
        </p:nvSpPr>
        <p:spPr bwMode="auto">
          <a:xfrm>
            <a:off x="4549775" y="5727700"/>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76.2%</a:t>
            </a:r>
          </a:p>
        </p:txBody>
      </p:sp>
      <p:sp>
        <p:nvSpPr>
          <p:cNvPr id="622676" name="Text Box 84"/>
          <p:cNvSpPr txBox="1">
            <a:spLocks noChangeArrowheads="1"/>
          </p:cNvSpPr>
          <p:nvPr/>
        </p:nvSpPr>
        <p:spPr bwMode="auto">
          <a:xfrm>
            <a:off x="7610475" y="585152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83.3%</a:t>
            </a:r>
          </a:p>
        </p:txBody>
      </p:sp>
      <p:sp>
        <p:nvSpPr>
          <p:cNvPr id="622677" name="Text Box 85"/>
          <p:cNvSpPr txBox="1">
            <a:spLocks noChangeArrowheads="1"/>
          </p:cNvSpPr>
          <p:nvPr/>
        </p:nvSpPr>
        <p:spPr bwMode="auto">
          <a:xfrm>
            <a:off x="4549775" y="6267450"/>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85.7%</a:t>
            </a:r>
          </a:p>
        </p:txBody>
      </p:sp>
      <p:sp>
        <p:nvSpPr>
          <p:cNvPr id="622678" name="Text Box 86"/>
          <p:cNvSpPr txBox="1">
            <a:spLocks noChangeArrowheads="1"/>
          </p:cNvSpPr>
          <p:nvPr/>
        </p:nvSpPr>
        <p:spPr bwMode="auto">
          <a:xfrm>
            <a:off x="6080125" y="630872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66.7%</a:t>
            </a:r>
          </a:p>
        </p:txBody>
      </p:sp>
      <p:sp>
        <p:nvSpPr>
          <p:cNvPr id="622679" name="Text Box 87"/>
          <p:cNvSpPr txBox="1">
            <a:spLocks noChangeArrowheads="1"/>
          </p:cNvSpPr>
          <p:nvPr/>
        </p:nvSpPr>
        <p:spPr bwMode="auto">
          <a:xfrm>
            <a:off x="7610475" y="6302375"/>
            <a:ext cx="831850" cy="366713"/>
          </a:xfrm>
          <a:prstGeom prst="rect">
            <a:avLst/>
          </a:prstGeom>
          <a:noFill/>
          <a:ln w="9525">
            <a:noFill/>
            <a:miter lim="800000"/>
            <a:headEnd/>
            <a:tailEnd/>
          </a:ln>
        </p:spPr>
        <p:txBody>
          <a:bodyPr wrap="non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76.2%</a:t>
            </a:r>
          </a:p>
        </p:txBody>
      </p:sp>
      <p:sp>
        <p:nvSpPr>
          <p:cNvPr id="622680" name="Oval 88"/>
          <p:cNvSpPr>
            <a:spLocks noChangeArrowheads="1"/>
          </p:cNvSpPr>
          <p:nvPr/>
        </p:nvSpPr>
        <p:spPr bwMode="auto">
          <a:xfrm>
            <a:off x="3670300" y="2978150"/>
            <a:ext cx="1801813" cy="720725"/>
          </a:xfrm>
          <a:prstGeom prst="ellipse">
            <a:avLst/>
          </a:prstGeom>
          <a:noFill/>
          <a:ln w="38100">
            <a:solidFill>
              <a:srgbClr val="FF0000"/>
            </a:solidFill>
            <a:round/>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000" b="0" i="1" u="none" strike="noStrike" kern="1200" cap="none" spc="0" normalizeH="0" baseline="0" noProof="0">
              <a:ln>
                <a:noFill/>
              </a:ln>
              <a:solidFill>
                <a:srgbClr val="000000"/>
              </a:solidFill>
              <a:effectLst/>
              <a:uLnTx/>
              <a:uFillTx/>
              <a:latin typeface="Palatino" pitchFamily="18" charset="0"/>
              <a:ea typeface="+mn-ea"/>
              <a:cs typeface="Arial" charset="0"/>
            </a:endParaRPr>
          </a:p>
        </p:txBody>
      </p:sp>
      <p:sp>
        <p:nvSpPr>
          <p:cNvPr id="622681" name="Oval 89"/>
          <p:cNvSpPr>
            <a:spLocks noChangeArrowheads="1"/>
          </p:cNvSpPr>
          <p:nvPr/>
        </p:nvSpPr>
        <p:spPr bwMode="auto">
          <a:xfrm>
            <a:off x="5292725" y="3968750"/>
            <a:ext cx="1800225" cy="638175"/>
          </a:xfrm>
          <a:prstGeom prst="ellipse">
            <a:avLst/>
          </a:prstGeom>
          <a:noFill/>
          <a:ln w="38100">
            <a:solidFill>
              <a:srgbClr val="FF0000"/>
            </a:solidFill>
            <a:round/>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000" b="0" i="1" u="none" strike="noStrike" kern="1200" cap="none" spc="0" normalizeH="0" baseline="0" noProof="0">
              <a:ln>
                <a:noFill/>
              </a:ln>
              <a:solidFill>
                <a:srgbClr val="000000"/>
              </a:solidFill>
              <a:effectLst/>
              <a:uLnTx/>
              <a:uFillTx/>
              <a:latin typeface="Palatino" pitchFamily="18" charset="0"/>
              <a:ea typeface="+mn-ea"/>
              <a:cs typeface="Arial" charset="0"/>
            </a:endParaRPr>
          </a:p>
        </p:txBody>
      </p:sp>
      <p:sp>
        <p:nvSpPr>
          <p:cNvPr id="622682" name="Oval 90"/>
          <p:cNvSpPr>
            <a:spLocks noChangeArrowheads="1"/>
          </p:cNvSpPr>
          <p:nvPr/>
        </p:nvSpPr>
        <p:spPr bwMode="auto">
          <a:xfrm>
            <a:off x="3851275" y="4959350"/>
            <a:ext cx="1709738" cy="720725"/>
          </a:xfrm>
          <a:prstGeom prst="ellipse">
            <a:avLst/>
          </a:prstGeom>
          <a:noFill/>
          <a:ln w="28575">
            <a:solidFill>
              <a:srgbClr val="FF0000"/>
            </a:solidFill>
            <a:round/>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000" b="0" i="1" u="none" strike="noStrike" kern="1200" cap="none" spc="0" normalizeH="0" baseline="0" noProof="0">
              <a:ln>
                <a:noFill/>
              </a:ln>
              <a:solidFill>
                <a:srgbClr val="000000"/>
              </a:solidFill>
              <a:effectLst/>
              <a:uLnTx/>
              <a:uFillTx/>
              <a:latin typeface="Palatino" pitchFamily="18" charset="0"/>
              <a:ea typeface="+mn-ea"/>
              <a:cs typeface="Arial" charset="0"/>
            </a:endParaRPr>
          </a:p>
        </p:txBody>
      </p:sp>
      <p:sp>
        <p:nvSpPr>
          <p:cNvPr id="622683" name="Oval 91"/>
          <p:cNvSpPr>
            <a:spLocks noChangeArrowheads="1"/>
          </p:cNvSpPr>
          <p:nvPr/>
        </p:nvSpPr>
        <p:spPr bwMode="auto">
          <a:xfrm>
            <a:off x="5291138" y="4508500"/>
            <a:ext cx="1711325" cy="719138"/>
          </a:xfrm>
          <a:prstGeom prst="ellipse">
            <a:avLst/>
          </a:prstGeom>
          <a:noFill/>
          <a:ln w="28575">
            <a:solidFill>
              <a:srgbClr val="FF0000"/>
            </a:solidFill>
            <a:round/>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000" b="0" i="1" u="none" strike="noStrike" kern="1200" cap="none" spc="0" normalizeH="0" baseline="0" noProof="0">
              <a:ln>
                <a:noFill/>
              </a:ln>
              <a:solidFill>
                <a:srgbClr val="000000"/>
              </a:solidFill>
              <a:effectLst/>
              <a:uLnTx/>
              <a:uFillTx/>
              <a:latin typeface="Palatino" pitchFamily="18" charset="0"/>
              <a:ea typeface="+mn-ea"/>
              <a:cs typeface="Arial" charset="0"/>
            </a:endParaRPr>
          </a:p>
        </p:txBody>
      </p:sp>
    </p:spTree>
    <p:extLst>
      <p:ext uri="{BB962C8B-B14F-4D97-AF65-F5344CB8AC3E}">
        <p14:creationId xmlns:p14="http://schemas.microsoft.com/office/powerpoint/2010/main" val="97654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22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22653"/>
                                        </p:tgtEl>
                                        <p:attrNameLst>
                                          <p:attrName>style.visibility</p:attrName>
                                        </p:attrNameLst>
                                      </p:cBhvr>
                                      <p:to>
                                        <p:strVal val="visible"/>
                                      </p:to>
                                    </p:set>
                                    <p:anim calcmode="lin" valueType="num">
                                      <p:cBhvr>
                                        <p:cTn id="11" dur="500" fill="hold"/>
                                        <p:tgtEl>
                                          <p:spTgt spid="622653"/>
                                        </p:tgtEl>
                                        <p:attrNameLst>
                                          <p:attrName>ppt_w</p:attrName>
                                        </p:attrNameLst>
                                      </p:cBhvr>
                                      <p:tavLst>
                                        <p:tav tm="0">
                                          <p:val>
                                            <p:fltVal val="0"/>
                                          </p:val>
                                        </p:tav>
                                        <p:tav tm="100000">
                                          <p:val>
                                            <p:strVal val="#ppt_w"/>
                                          </p:val>
                                        </p:tav>
                                      </p:tavLst>
                                    </p:anim>
                                    <p:anim calcmode="lin" valueType="num">
                                      <p:cBhvr>
                                        <p:cTn id="12" dur="500" fill="hold"/>
                                        <p:tgtEl>
                                          <p:spTgt spid="62265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622657"/>
                                        </p:tgtEl>
                                        <p:attrNameLst>
                                          <p:attrName>style.visibility</p:attrName>
                                        </p:attrNameLst>
                                      </p:cBhvr>
                                      <p:to>
                                        <p:strVal val="visible"/>
                                      </p:to>
                                    </p:set>
                                    <p:anim calcmode="lin" valueType="num">
                                      <p:cBhvr>
                                        <p:cTn id="16" dur="500" fill="hold"/>
                                        <p:tgtEl>
                                          <p:spTgt spid="622657"/>
                                        </p:tgtEl>
                                        <p:attrNameLst>
                                          <p:attrName>ppt_w</p:attrName>
                                        </p:attrNameLst>
                                      </p:cBhvr>
                                      <p:tavLst>
                                        <p:tav tm="0">
                                          <p:val>
                                            <p:fltVal val="0"/>
                                          </p:val>
                                        </p:tav>
                                        <p:tav tm="100000">
                                          <p:val>
                                            <p:strVal val="#ppt_w"/>
                                          </p:val>
                                        </p:tav>
                                      </p:tavLst>
                                    </p:anim>
                                    <p:anim calcmode="lin" valueType="num">
                                      <p:cBhvr>
                                        <p:cTn id="17" dur="500" fill="hold"/>
                                        <p:tgtEl>
                                          <p:spTgt spid="622657"/>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622659"/>
                                        </p:tgtEl>
                                        <p:attrNameLst>
                                          <p:attrName>style.visibility</p:attrName>
                                        </p:attrNameLst>
                                      </p:cBhvr>
                                      <p:to>
                                        <p:strVal val="visible"/>
                                      </p:to>
                                    </p:set>
                                    <p:anim calcmode="lin" valueType="num">
                                      <p:cBhvr>
                                        <p:cTn id="21" dur="500" fill="hold"/>
                                        <p:tgtEl>
                                          <p:spTgt spid="622659"/>
                                        </p:tgtEl>
                                        <p:attrNameLst>
                                          <p:attrName>ppt_w</p:attrName>
                                        </p:attrNameLst>
                                      </p:cBhvr>
                                      <p:tavLst>
                                        <p:tav tm="0">
                                          <p:val>
                                            <p:fltVal val="0"/>
                                          </p:val>
                                        </p:tav>
                                        <p:tav tm="100000">
                                          <p:val>
                                            <p:strVal val="#ppt_w"/>
                                          </p:val>
                                        </p:tav>
                                      </p:tavLst>
                                    </p:anim>
                                    <p:anim calcmode="lin" valueType="num">
                                      <p:cBhvr>
                                        <p:cTn id="22" dur="500" fill="hold"/>
                                        <p:tgtEl>
                                          <p:spTgt spid="622659"/>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622662"/>
                                        </p:tgtEl>
                                        <p:attrNameLst>
                                          <p:attrName>style.visibility</p:attrName>
                                        </p:attrNameLst>
                                      </p:cBhvr>
                                      <p:to>
                                        <p:strVal val="visible"/>
                                      </p:to>
                                    </p:set>
                                    <p:anim calcmode="lin" valueType="num">
                                      <p:cBhvr>
                                        <p:cTn id="26" dur="500" fill="hold"/>
                                        <p:tgtEl>
                                          <p:spTgt spid="622662"/>
                                        </p:tgtEl>
                                        <p:attrNameLst>
                                          <p:attrName>ppt_w</p:attrName>
                                        </p:attrNameLst>
                                      </p:cBhvr>
                                      <p:tavLst>
                                        <p:tav tm="0">
                                          <p:val>
                                            <p:fltVal val="0"/>
                                          </p:val>
                                        </p:tav>
                                        <p:tav tm="100000">
                                          <p:val>
                                            <p:strVal val="#ppt_w"/>
                                          </p:val>
                                        </p:tav>
                                      </p:tavLst>
                                    </p:anim>
                                    <p:anim calcmode="lin" valueType="num">
                                      <p:cBhvr>
                                        <p:cTn id="27" dur="500" fill="hold"/>
                                        <p:tgtEl>
                                          <p:spTgt spid="622662"/>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16" fill="hold" grpId="0" nodeType="afterEffect">
                                  <p:stCondLst>
                                    <p:cond delay="0"/>
                                  </p:stCondLst>
                                  <p:childTnLst>
                                    <p:set>
                                      <p:cBhvr>
                                        <p:cTn id="30" dur="1" fill="hold">
                                          <p:stCondLst>
                                            <p:cond delay="0"/>
                                          </p:stCondLst>
                                        </p:cTn>
                                        <p:tgtEl>
                                          <p:spTgt spid="622666"/>
                                        </p:tgtEl>
                                        <p:attrNameLst>
                                          <p:attrName>style.visibility</p:attrName>
                                        </p:attrNameLst>
                                      </p:cBhvr>
                                      <p:to>
                                        <p:strVal val="visible"/>
                                      </p:to>
                                    </p:set>
                                    <p:anim calcmode="lin" valueType="num">
                                      <p:cBhvr>
                                        <p:cTn id="31" dur="500" fill="hold"/>
                                        <p:tgtEl>
                                          <p:spTgt spid="622666"/>
                                        </p:tgtEl>
                                        <p:attrNameLst>
                                          <p:attrName>ppt_w</p:attrName>
                                        </p:attrNameLst>
                                      </p:cBhvr>
                                      <p:tavLst>
                                        <p:tav tm="0">
                                          <p:val>
                                            <p:fltVal val="0"/>
                                          </p:val>
                                        </p:tav>
                                        <p:tav tm="100000">
                                          <p:val>
                                            <p:strVal val="#ppt_w"/>
                                          </p:val>
                                        </p:tav>
                                      </p:tavLst>
                                    </p:anim>
                                    <p:anim calcmode="lin" valueType="num">
                                      <p:cBhvr>
                                        <p:cTn id="32" dur="500" fill="hold"/>
                                        <p:tgtEl>
                                          <p:spTgt spid="622666"/>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3" presetClass="entr" presetSubtype="16" fill="hold" grpId="0" nodeType="afterEffect">
                                  <p:stCondLst>
                                    <p:cond delay="0"/>
                                  </p:stCondLst>
                                  <p:childTnLst>
                                    <p:set>
                                      <p:cBhvr>
                                        <p:cTn id="35" dur="1" fill="hold">
                                          <p:stCondLst>
                                            <p:cond delay="0"/>
                                          </p:stCondLst>
                                        </p:cTn>
                                        <p:tgtEl>
                                          <p:spTgt spid="622669"/>
                                        </p:tgtEl>
                                        <p:attrNameLst>
                                          <p:attrName>style.visibility</p:attrName>
                                        </p:attrNameLst>
                                      </p:cBhvr>
                                      <p:to>
                                        <p:strVal val="visible"/>
                                      </p:to>
                                    </p:set>
                                    <p:anim calcmode="lin" valueType="num">
                                      <p:cBhvr>
                                        <p:cTn id="36" dur="500" fill="hold"/>
                                        <p:tgtEl>
                                          <p:spTgt spid="622669"/>
                                        </p:tgtEl>
                                        <p:attrNameLst>
                                          <p:attrName>ppt_w</p:attrName>
                                        </p:attrNameLst>
                                      </p:cBhvr>
                                      <p:tavLst>
                                        <p:tav tm="0">
                                          <p:val>
                                            <p:fltVal val="0"/>
                                          </p:val>
                                        </p:tav>
                                        <p:tav tm="100000">
                                          <p:val>
                                            <p:strVal val="#ppt_w"/>
                                          </p:val>
                                        </p:tav>
                                      </p:tavLst>
                                    </p:anim>
                                    <p:anim calcmode="lin" valueType="num">
                                      <p:cBhvr>
                                        <p:cTn id="37" dur="500" fill="hold"/>
                                        <p:tgtEl>
                                          <p:spTgt spid="622669"/>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622672"/>
                                        </p:tgtEl>
                                        <p:attrNameLst>
                                          <p:attrName>style.visibility</p:attrName>
                                        </p:attrNameLst>
                                      </p:cBhvr>
                                      <p:to>
                                        <p:strVal val="visible"/>
                                      </p:to>
                                    </p:set>
                                    <p:anim calcmode="lin" valueType="num">
                                      <p:cBhvr>
                                        <p:cTn id="41" dur="500" fill="hold"/>
                                        <p:tgtEl>
                                          <p:spTgt spid="622672"/>
                                        </p:tgtEl>
                                        <p:attrNameLst>
                                          <p:attrName>ppt_w</p:attrName>
                                        </p:attrNameLst>
                                      </p:cBhvr>
                                      <p:tavLst>
                                        <p:tav tm="0">
                                          <p:val>
                                            <p:fltVal val="0"/>
                                          </p:val>
                                        </p:tav>
                                        <p:tav tm="100000">
                                          <p:val>
                                            <p:strVal val="#ppt_w"/>
                                          </p:val>
                                        </p:tav>
                                      </p:tavLst>
                                    </p:anim>
                                    <p:anim calcmode="lin" valueType="num">
                                      <p:cBhvr>
                                        <p:cTn id="42" dur="500" fill="hold"/>
                                        <p:tgtEl>
                                          <p:spTgt spid="622672"/>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23" presetClass="entr" presetSubtype="16" fill="hold" grpId="0" nodeType="afterEffect">
                                  <p:stCondLst>
                                    <p:cond delay="0"/>
                                  </p:stCondLst>
                                  <p:childTnLst>
                                    <p:set>
                                      <p:cBhvr>
                                        <p:cTn id="45" dur="1" fill="hold">
                                          <p:stCondLst>
                                            <p:cond delay="0"/>
                                          </p:stCondLst>
                                        </p:cTn>
                                        <p:tgtEl>
                                          <p:spTgt spid="622675"/>
                                        </p:tgtEl>
                                        <p:attrNameLst>
                                          <p:attrName>style.visibility</p:attrName>
                                        </p:attrNameLst>
                                      </p:cBhvr>
                                      <p:to>
                                        <p:strVal val="visible"/>
                                      </p:to>
                                    </p:set>
                                    <p:anim calcmode="lin" valueType="num">
                                      <p:cBhvr>
                                        <p:cTn id="46" dur="500" fill="hold"/>
                                        <p:tgtEl>
                                          <p:spTgt spid="622675"/>
                                        </p:tgtEl>
                                        <p:attrNameLst>
                                          <p:attrName>ppt_w</p:attrName>
                                        </p:attrNameLst>
                                      </p:cBhvr>
                                      <p:tavLst>
                                        <p:tav tm="0">
                                          <p:val>
                                            <p:fltVal val="0"/>
                                          </p:val>
                                        </p:tav>
                                        <p:tav tm="100000">
                                          <p:val>
                                            <p:strVal val="#ppt_w"/>
                                          </p:val>
                                        </p:tav>
                                      </p:tavLst>
                                    </p:anim>
                                    <p:anim calcmode="lin" valueType="num">
                                      <p:cBhvr>
                                        <p:cTn id="47" dur="500" fill="hold"/>
                                        <p:tgtEl>
                                          <p:spTgt spid="622675"/>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23" presetClass="entr" presetSubtype="16" fill="hold" grpId="0" nodeType="afterEffect">
                                  <p:stCondLst>
                                    <p:cond delay="0"/>
                                  </p:stCondLst>
                                  <p:childTnLst>
                                    <p:set>
                                      <p:cBhvr>
                                        <p:cTn id="50" dur="1" fill="hold">
                                          <p:stCondLst>
                                            <p:cond delay="0"/>
                                          </p:stCondLst>
                                        </p:cTn>
                                        <p:tgtEl>
                                          <p:spTgt spid="622677"/>
                                        </p:tgtEl>
                                        <p:attrNameLst>
                                          <p:attrName>style.visibility</p:attrName>
                                        </p:attrNameLst>
                                      </p:cBhvr>
                                      <p:to>
                                        <p:strVal val="visible"/>
                                      </p:to>
                                    </p:set>
                                    <p:anim calcmode="lin" valueType="num">
                                      <p:cBhvr>
                                        <p:cTn id="51" dur="500" fill="hold"/>
                                        <p:tgtEl>
                                          <p:spTgt spid="622677"/>
                                        </p:tgtEl>
                                        <p:attrNameLst>
                                          <p:attrName>ppt_w</p:attrName>
                                        </p:attrNameLst>
                                      </p:cBhvr>
                                      <p:tavLst>
                                        <p:tav tm="0">
                                          <p:val>
                                            <p:fltVal val="0"/>
                                          </p:val>
                                        </p:tav>
                                        <p:tav tm="100000">
                                          <p:val>
                                            <p:strVal val="#ppt_w"/>
                                          </p:val>
                                        </p:tav>
                                      </p:tavLst>
                                    </p:anim>
                                    <p:anim calcmode="lin" valueType="num">
                                      <p:cBhvr>
                                        <p:cTn id="52" dur="500" fill="hold"/>
                                        <p:tgtEl>
                                          <p:spTgt spid="62267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622654"/>
                                        </p:tgtEl>
                                        <p:attrNameLst>
                                          <p:attrName>style.visibility</p:attrName>
                                        </p:attrNameLst>
                                      </p:cBhvr>
                                      <p:to>
                                        <p:strVal val="visible"/>
                                      </p:to>
                                    </p:set>
                                    <p:anim calcmode="lin" valueType="num">
                                      <p:cBhvr>
                                        <p:cTn id="57" dur="500" fill="hold"/>
                                        <p:tgtEl>
                                          <p:spTgt spid="622654"/>
                                        </p:tgtEl>
                                        <p:attrNameLst>
                                          <p:attrName>ppt_w</p:attrName>
                                        </p:attrNameLst>
                                      </p:cBhvr>
                                      <p:tavLst>
                                        <p:tav tm="0">
                                          <p:val>
                                            <p:fltVal val="0"/>
                                          </p:val>
                                        </p:tav>
                                        <p:tav tm="100000">
                                          <p:val>
                                            <p:strVal val="#ppt_w"/>
                                          </p:val>
                                        </p:tav>
                                      </p:tavLst>
                                    </p:anim>
                                    <p:anim calcmode="lin" valueType="num">
                                      <p:cBhvr>
                                        <p:cTn id="58" dur="500" fill="hold"/>
                                        <p:tgtEl>
                                          <p:spTgt spid="622654"/>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23" presetClass="entr" presetSubtype="16" fill="hold" grpId="0" nodeType="afterEffect">
                                  <p:stCondLst>
                                    <p:cond delay="0"/>
                                  </p:stCondLst>
                                  <p:childTnLst>
                                    <p:set>
                                      <p:cBhvr>
                                        <p:cTn id="61" dur="1" fill="hold">
                                          <p:stCondLst>
                                            <p:cond delay="0"/>
                                          </p:stCondLst>
                                        </p:cTn>
                                        <p:tgtEl>
                                          <p:spTgt spid="622656"/>
                                        </p:tgtEl>
                                        <p:attrNameLst>
                                          <p:attrName>style.visibility</p:attrName>
                                        </p:attrNameLst>
                                      </p:cBhvr>
                                      <p:to>
                                        <p:strVal val="visible"/>
                                      </p:to>
                                    </p:set>
                                    <p:anim calcmode="lin" valueType="num">
                                      <p:cBhvr>
                                        <p:cTn id="62" dur="500" fill="hold"/>
                                        <p:tgtEl>
                                          <p:spTgt spid="622656"/>
                                        </p:tgtEl>
                                        <p:attrNameLst>
                                          <p:attrName>ppt_w</p:attrName>
                                        </p:attrNameLst>
                                      </p:cBhvr>
                                      <p:tavLst>
                                        <p:tav tm="0">
                                          <p:val>
                                            <p:fltVal val="0"/>
                                          </p:val>
                                        </p:tav>
                                        <p:tav tm="100000">
                                          <p:val>
                                            <p:strVal val="#ppt_w"/>
                                          </p:val>
                                        </p:tav>
                                      </p:tavLst>
                                    </p:anim>
                                    <p:anim calcmode="lin" valueType="num">
                                      <p:cBhvr>
                                        <p:cTn id="63" dur="500" fill="hold"/>
                                        <p:tgtEl>
                                          <p:spTgt spid="622656"/>
                                        </p:tgtEl>
                                        <p:attrNameLst>
                                          <p:attrName>ppt_h</p:attrName>
                                        </p:attrNameLst>
                                      </p:cBhvr>
                                      <p:tavLst>
                                        <p:tav tm="0">
                                          <p:val>
                                            <p:fltVal val="0"/>
                                          </p:val>
                                        </p:tav>
                                        <p:tav tm="100000">
                                          <p:val>
                                            <p:strVal val="#ppt_h"/>
                                          </p:val>
                                        </p:tav>
                                      </p:tavLst>
                                    </p:anim>
                                  </p:childTnLst>
                                </p:cTn>
                              </p:par>
                            </p:childTnLst>
                          </p:cTn>
                        </p:par>
                        <p:par>
                          <p:cTn id="64" fill="hold">
                            <p:stCondLst>
                              <p:cond delay="1000"/>
                            </p:stCondLst>
                            <p:childTnLst>
                              <p:par>
                                <p:cTn id="65" presetID="23" presetClass="entr" presetSubtype="16" fill="hold" grpId="0" nodeType="afterEffect">
                                  <p:stCondLst>
                                    <p:cond delay="0"/>
                                  </p:stCondLst>
                                  <p:childTnLst>
                                    <p:set>
                                      <p:cBhvr>
                                        <p:cTn id="66" dur="1" fill="hold">
                                          <p:stCondLst>
                                            <p:cond delay="0"/>
                                          </p:stCondLst>
                                        </p:cTn>
                                        <p:tgtEl>
                                          <p:spTgt spid="622658"/>
                                        </p:tgtEl>
                                        <p:attrNameLst>
                                          <p:attrName>style.visibility</p:attrName>
                                        </p:attrNameLst>
                                      </p:cBhvr>
                                      <p:to>
                                        <p:strVal val="visible"/>
                                      </p:to>
                                    </p:set>
                                    <p:anim calcmode="lin" valueType="num">
                                      <p:cBhvr>
                                        <p:cTn id="67" dur="500" fill="hold"/>
                                        <p:tgtEl>
                                          <p:spTgt spid="622658"/>
                                        </p:tgtEl>
                                        <p:attrNameLst>
                                          <p:attrName>ppt_w</p:attrName>
                                        </p:attrNameLst>
                                      </p:cBhvr>
                                      <p:tavLst>
                                        <p:tav tm="0">
                                          <p:val>
                                            <p:fltVal val="0"/>
                                          </p:val>
                                        </p:tav>
                                        <p:tav tm="100000">
                                          <p:val>
                                            <p:strVal val="#ppt_w"/>
                                          </p:val>
                                        </p:tav>
                                      </p:tavLst>
                                    </p:anim>
                                    <p:anim calcmode="lin" valueType="num">
                                      <p:cBhvr>
                                        <p:cTn id="68" dur="500" fill="hold"/>
                                        <p:tgtEl>
                                          <p:spTgt spid="622658"/>
                                        </p:tgtEl>
                                        <p:attrNameLst>
                                          <p:attrName>ppt_h</p:attrName>
                                        </p:attrNameLst>
                                      </p:cBhvr>
                                      <p:tavLst>
                                        <p:tav tm="0">
                                          <p:val>
                                            <p:fltVal val="0"/>
                                          </p:val>
                                        </p:tav>
                                        <p:tav tm="100000">
                                          <p:val>
                                            <p:strVal val="#ppt_h"/>
                                          </p:val>
                                        </p:tav>
                                      </p:tavLst>
                                    </p:anim>
                                  </p:childTnLst>
                                </p:cTn>
                              </p:par>
                            </p:childTnLst>
                          </p:cTn>
                        </p:par>
                        <p:par>
                          <p:cTn id="69" fill="hold">
                            <p:stCondLst>
                              <p:cond delay="1500"/>
                            </p:stCondLst>
                            <p:childTnLst>
                              <p:par>
                                <p:cTn id="70" presetID="23" presetClass="entr" presetSubtype="16" fill="hold" grpId="0" nodeType="afterEffect">
                                  <p:stCondLst>
                                    <p:cond delay="0"/>
                                  </p:stCondLst>
                                  <p:childTnLst>
                                    <p:set>
                                      <p:cBhvr>
                                        <p:cTn id="71" dur="1" fill="hold">
                                          <p:stCondLst>
                                            <p:cond delay="0"/>
                                          </p:stCondLst>
                                        </p:cTn>
                                        <p:tgtEl>
                                          <p:spTgt spid="622663"/>
                                        </p:tgtEl>
                                        <p:attrNameLst>
                                          <p:attrName>style.visibility</p:attrName>
                                        </p:attrNameLst>
                                      </p:cBhvr>
                                      <p:to>
                                        <p:strVal val="visible"/>
                                      </p:to>
                                    </p:set>
                                    <p:anim calcmode="lin" valueType="num">
                                      <p:cBhvr>
                                        <p:cTn id="72" dur="500" fill="hold"/>
                                        <p:tgtEl>
                                          <p:spTgt spid="622663"/>
                                        </p:tgtEl>
                                        <p:attrNameLst>
                                          <p:attrName>ppt_w</p:attrName>
                                        </p:attrNameLst>
                                      </p:cBhvr>
                                      <p:tavLst>
                                        <p:tav tm="0">
                                          <p:val>
                                            <p:fltVal val="0"/>
                                          </p:val>
                                        </p:tav>
                                        <p:tav tm="100000">
                                          <p:val>
                                            <p:strVal val="#ppt_w"/>
                                          </p:val>
                                        </p:tav>
                                      </p:tavLst>
                                    </p:anim>
                                    <p:anim calcmode="lin" valueType="num">
                                      <p:cBhvr>
                                        <p:cTn id="73" dur="500" fill="hold"/>
                                        <p:tgtEl>
                                          <p:spTgt spid="622663"/>
                                        </p:tgtEl>
                                        <p:attrNameLst>
                                          <p:attrName>ppt_h</p:attrName>
                                        </p:attrNameLst>
                                      </p:cBhvr>
                                      <p:tavLst>
                                        <p:tav tm="0">
                                          <p:val>
                                            <p:fltVal val="0"/>
                                          </p:val>
                                        </p:tav>
                                        <p:tav tm="100000">
                                          <p:val>
                                            <p:strVal val="#ppt_h"/>
                                          </p:val>
                                        </p:tav>
                                      </p:tavLst>
                                    </p:anim>
                                  </p:childTnLst>
                                </p:cTn>
                              </p:par>
                            </p:childTnLst>
                          </p:cTn>
                        </p:par>
                        <p:par>
                          <p:cTn id="74" fill="hold">
                            <p:stCondLst>
                              <p:cond delay="2000"/>
                            </p:stCondLst>
                            <p:childTnLst>
                              <p:par>
                                <p:cTn id="75" presetID="23" presetClass="entr" presetSubtype="16" fill="hold" grpId="0" nodeType="afterEffect">
                                  <p:stCondLst>
                                    <p:cond delay="0"/>
                                  </p:stCondLst>
                                  <p:childTnLst>
                                    <p:set>
                                      <p:cBhvr>
                                        <p:cTn id="76" dur="1" fill="hold">
                                          <p:stCondLst>
                                            <p:cond delay="0"/>
                                          </p:stCondLst>
                                        </p:cTn>
                                        <p:tgtEl>
                                          <p:spTgt spid="622665"/>
                                        </p:tgtEl>
                                        <p:attrNameLst>
                                          <p:attrName>style.visibility</p:attrName>
                                        </p:attrNameLst>
                                      </p:cBhvr>
                                      <p:to>
                                        <p:strVal val="visible"/>
                                      </p:to>
                                    </p:set>
                                    <p:anim calcmode="lin" valueType="num">
                                      <p:cBhvr>
                                        <p:cTn id="77" dur="500" fill="hold"/>
                                        <p:tgtEl>
                                          <p:spTgt spid="622665"/>
                                        </p:tgtEl>
                                        <p:attrNameLst>
                                          <p:attrName>ppt_w</p:attrName>
                                        </p:attrNameLst>
                                      </p:cBhvr>
                                      <p:tavLst>
                                        <p:tav tm="0">
                                          <p:val>
                                            <p:fltVal val="0"/>
                                          </p:val>
                                        </p:tav>
                                        <p:tav tm="100000">
                                          <p:val>
                                            <p:strVal val="#ppt_w"/>
                                          </p:val>
                                        </p:tav>
                                      </p:tavLst>
                                    </p:anim>
                                    <p:anim calcmode="lin" valueType="num">
                                      <p:cBhvr>
                                        <p:cTn id="78" dur="500" fill="hold"/>
                                        <p:tgtEl>
                                          <p:spTgt spid="622665"/>
                                        </p:tgtEl>
                                        <p:attrNameLst>
                                          <p:attrName>ppt_h</p:attrName>
                                        </p:attrNameLst>
                                      </p:cBhvr>
                                      <p:tavLst>
                                        <p:tav tm="0">
                                          <p:val>
                                            <p:fltVal val="0"/>
                                          </p:val>
                                        </p:tav>
                                        <p:tav tm="100000">
                                          <p:val>
                                            <p:strVal val="#ppt_h"/>
                                          </p:val>
                                        </p:tav>
                                      </p:tavLst>
                                    </p:anim>
                                  </p:childTnLst>
                                </p:cTn>
                              </p:par>
                            </p:childTnLst>
                          </p:cTn>
                        </p:par>
                        <p:par>
                          <p:cTn id="79" fill="hold">
                            <p:stCondLst>
                              <p:cond delay="2500"/>
                            </p:stCondLst>
                            <p:childTnLst>
                              <p:par>
                                <p:cTn id="80" presetID="23" presetClass="entr" presetSubtype="16" fill="hold" grpId="0" nodeType="afterEffect">
                                  <p:stCondLst>
                                    <p:cond delay="0"/>
                                  </p:stCondLst>
                                  <p:childTnLst>
                                    <p:set>
                                      <p:cBhvr>
                                        <p:cTn id="81" dur="1" fill="hold">
                                          <p:stCondLst>
                                            <p:cond delay="0"/>
                                          </p:stCondLst>
                                        </p:cTn>
                                        <p:tgtEl>
                                          <p:spTgt spid="622668"/>
                                        </p:tgtEl>
                                        <p:attrNameLst>
                                          <p:attrName>style.visibility</p:attrName>
                                        </p:attrNameLst>
                                      </p:cBhvr>
                                      <p:to>
                                        <p:strVal val="visible"/>
                                      </p:to>
                                    </p:set>
                                    <p:anim calcmode="lin" valueType="num">
                                      <p:cBhvr>
                                        <p:cTn id="82" dur="500" fill="hold"/>
                                        <p:tgtEl>
                                          <p:spTgt spid="622668"/>
                                        </p:tgtEl>
                                        <p:attrNameLst>
                                          <p:attrName>ppt_w</p:attrName>
                                        </p:attrNameLst>
                                      </p:cBhvr>
                                      <p:tavLst>
                                        <p:tav tm="0">
                                          <p:val>
                                            <p:fltVal val="0"/>
                                          </p:val>
                                        </p:tav>
                                        <p:tav tm="100000">
                                          <p:val>
                                            <p:strVal val="#ppt_w"/>
                                          </p:val>
                                        </p:tav>
                                      </p:tavLst>
                                    </p:anim>
                                    <p:anim calcmode="lin" valueType="num">
                                      <p:cBhvr>
                                        <p:cTn id="83" dur="500" fill="hold"/>
                                        <p:tgtEl>
                                          <p:spTgt spid="622668"/>
                                        </p:tgtEl>
                                        <p:attrNameLst>
                                          <p:attrName>ppt_h</p:attrName>
                                        </p:attrNameLst>
                                      </p:cBhvr>
                                      <p:tavLst>
                                        <p:tav tm="0">
                                          <p:val>
                                            <p:fltVal val="0"/>
                                          </p:val>
                                        </p:tav>
                                        <p:tav tm="100000">
                                          <p:val>
                                            <p:strVal val="#ppt_h"/>
                                          </p:val>
                                        </p:tav>
                                      </p:tavLst>
                                    </p:anim>
                                  </p:childTnLst>
                                </p:cTn>
                              </p:par>
                            </p:childTnLst>
                          </p:cTn>
                        </p:par>
                        <p:par>
                          <p:cTn id="84" fill="hold">
                            <p:stCondLst>
                              <p:cond delay="3000"/>
                            </p:stCondLst>
                            <p:childTnLst>
                              <p:par>
                                <p:cTn id="85" presetID="23" presetClass="entr" presetSubtype="16" fill="hold" grpId="0" nodeType="afterEffect">
                                  <p:stCondLst>
                                    <p:cond delay="0"/>
                                  </p:stCondLst>
                                  <p:childTnLst>
                                    <p:set>
                                      <p:cBhvr>
                                        <p:cTn id="86" dur="1" fill="hold">
                                          <p:stCondLst>
                                            <p:cond delay="0"/>
                                          </p:stCondLst>
                                        </p:cTn>
                                        <p:tgtEl>
                                          <p:spTgt spid="622671"/>
                                        </p:tgtEl>
                                        <p:attrNameLst>
                                          <p:attrName>style.visibility</p:attrName>
                                        </p:attrNameLst>
                                      </p:cBhvr>
                                      <p:to>
                                        <p:strVal val="visible"/>
                                      </p:to>
                                    </p:set>
                                    <p:anim calcmode="lin" valueType="num">
                                      <p:cBhvr>
                                        <p:cTn id="87" dur="500" fill="hold"/>
                                        <p:tgtEl>
                                          <p:spTgt spid="622671"/>
                                        </p:tgtEl>
                                        <p:attrNameLst>
                                          <p:attrName>ppt_w</p:attrName>
                                        </p:attrNameLst>
                                      </p:cBhvr>
                                      <p:tavLst>
                                        <p:tav tm="0">
                                          <p:val>
                                            <p:fltVal val="0"/>
                                          </p:val>
                                        </p:tav>
                                        <p:tav tm="100000">
                                          <p:val>
                                            <p:strVal val="#ppt_w"/>
                                          </p:val>
                                        </p:tav>
                                      </p:tavLst>
                                    </p:anim>
                                    <p:anim calcmode="lin" valueType="num">
                                      <p:cBhvr>
                                        <p:cTn id="88" dur="500" fill="hold"/>
                                        <p:tgtEl>
                                          <p:spTgt spid="622671"/>
                                        </p:tgtEl>
                                        <p:attrNameLst>
                                          <p:attrName>ppt_h</p:attrName>
                                        </p:attrNameLst>
                                      </p:cBhvr>
                                      <p:tavLst>
                                        <p:tav tm="0">
                                          <p:val>
                                            <p:fltVal val="0"/>
                                          </p:val>
                                        </p:tav>
                                        <p:tav tm="100000">
                                          <p:val>
                                            <p:strVal val="#ppt_h"/>
                                          </p:val>
                                        </p:tav>
                                      </p:tavLst>
                                    </p:anim>
                                  </p:childTnLst>
                                </p:cTn>
                              </p:par>
                            </p:childTnLst>
                          </p:cTn>
                        </p:par>
                        <p:par>
                          <p:cTn id="89" fill="hold">
                            <p:stCondLst>
                              <p:cond delay="3500"/>
                            </p:stCondLst>
                            <p:childTnLst>
                              <p:par>
                                <p:cTn id="90" presetID="23" presetClass="entr" presetSubtype="16" fill="hold" grpId="0" nodeType="afterEffect">
                                  <p:stCondLst>
                                    <p:cond delay="0"/>
                                  </p:stCondLst>
                                  <p:childTnLst>
                                    <p:set>
                                      <p:cBhvr>
                                        <p:cTn id="91" dur="1" fill="hold">
                                          <p:stCondLst>
                                            <p:cond delay="0"/>
                                          </p:stCondLst>
                                        </p:cTn>
                                        <p:tgtEl>
                                          <p:spTgt spid="622674"/>
                                        </p:tgtEl>
                                        <p:attrNameLst>
                                          <p:attrName>style.visibility</p:attrName>
                                        </p:attrNameLst>
                                      </p:cBhvr>
                                      <p:to>
                                        <p:strVal val="visible"/>
                                      </p:to>
                                    </p:set>
                                    <p:anim calcmode="lin" valueType="num">
                                      <p:cBhvr>
                                        <p:cTn id="92" dur="500" fill="hold"/>
                                        <p:tgtEl>
                                          <p:spTgt spid="622674"/>
                                        </p:tgtEl>
                                        <p:attrNameLst>
                                          <p:attrName>ppt_w</p:attrName>
                                        </p:attrNameLst>
                                      </p:cBhvr>
                                      <p:tavLst>
                                        <p:tav tm="0">
                                          <p:val>
                                            <p:fltVal val="0"/>
                                          </p:val>
                                        </p:tav>
                                        <p:tav tm="100000">
                                          <p:val>
                                            <p:strVal val="#ppt_w"/>
                                          </p:val>
                                        </p:tav>
                                      </p:tavLst>
                                    </p:anim>
                                    <p:anim calcmode="lin" valueType="num">
                                      <p:cBhvr>
                                        <p:cTn id="93" dur="500" fill="hold"/>
                                        <p:tgtEl>
                                          <p:spTgt spid="622674"/>
                                        </p:tgtEl>
                                        <p:attrNameLst>
                                          <p:attrName>ppt_h</p:attrName>
                                        </p:attrNameLst>
                                      </p:cBhvr>
                                      <p:tavLst>
                                        <p:tav tm="0">
                                          <p:val>
                                            <p:fltVal val="0"/>
                                          </p:val>
                                        </p:tav>
                                        <p:tav tm="100000">
                                          <p:val>
                                            <p:strVal val="#ppt_h"/>
                                          </p:val>
                                        </p:tav>
                                      </p:tavLst>
                                    </p:anim>
                                  </p:childTnLst>
                                </p:cTn>
                              </p:par>
                            </p:childTnLst>
                          </p:cTn>
                        </p:par>
                        <p:par>
                          <p:cTn id="94" fill="hold">
                            <p:stCondLst>
                              <p:cond delay="4000"/>
                            </p:stCondLst>
                            <p:childTnLst>
                              <p:par>
                                <p:cTn id="95" presetID="23" presetClass="entr" presetSubtype="16" fill="hold" grpId="0" nodeType="afterEffect">
                                  <p:stCondLst>
                                    <p:cond delay="0"/>
                                  </p:stCondLst>
                                  <p:childTnLst>
                                    <p:set>
                                      <p:cBhvr>
                                        <p:cTn id="96" dur="1" fill="hold">
                                          <p:stCondLst>
                                            <p:cond delay="0"/>
                                          </p:stCondLst>
                                        </p:cTn>
                                        <p:tgtEl>
                                          <p:spTgt spid="622678"/>
                                        </p:tgtEl>
                                        <p:attrNameLst>
                                          <p:attrName>style.visibility</p:attrName>
                                        </p:attrNameLst>
                                      </p:cBhvr>
                                      <p:to>
                                        <p:strVal val="visible"/>
                                      </p:to>
                                    </p:set>
                                    <p:anim calcmode="lin" valueType="num">
                                      <p:cBhvr>
                                        <p:cTn id="97" dur="500" fill="hold"/>
                                        <p:tgtEl>
                                          <p:spTgt spid="622678"/>
                                        </p:tgtEl>
                                        <p:attrNameLst>
                                          <p:attrName>ppt_w</p:attrName>
                                        </p:attrNameLst>
                                      </p:cBhvr>
                                      <p:tavLst>
                                        <p:tav tm="0">
                                          <p:val>
                                            <p:fltVal val="0"/>
                                          </p:val>
                                        </p:tav>
                                        <p:tav tm="100000">
                                          <p:val>
                                            <p:strVal val="#ppt_w"/>
                                          </p:val>
                                        </p:tav>
                                      </p:tavLst>
                                    </p:anim>
                                    <p:anim calcmode="lin" valueType="num">
                                      <p:cBhvr>
                                        <p:cTn id="98" dur="500" fill="hold"/>
                                        <p:tgtEl>
                                          <p:spTgt spid="622678"/>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622655"/>
                                        </p:tgtEl>
                                        <p:attrNameLst>
                                          <p:attrName>style.visibility</p:attrName>
                                        </p:attrNameLst>
                                      </p:cBhvr>
                                      <p:to>
                                        <p:strVal val="visible"/>
                                      </p:to>
                                    </p:set>
                                    <p:anim calcmode="lin" valueType="num">
                                      <p:cBhvr>
                                        <p:cTn id="103" dur="500" fill="hold"/>
                                        <p:tgtEl>
                                          <p:spTgt spid="622655"/>
                                        </p:tgtEl>
                                        <p:attrNameLst>
                                          <p:attrName>ppt_w</p:attrName>
                                        </p:attrNameLst>
                                      </p:cBhvr>
                                      <p:tavLst>
                                        <p:tav tm="0">
                                          <p:val>
                                            <p:fltVal val="0"/>
                                          </p:val>
                                        </p:tav>
                                        <p:tav tm="100000">
                                          <p:val>
                                            <p:strVal val="#ppt_w"/>
                                          </p:val>
                                        </p:tav>
                                      </p:tavLst>
                                    </p:anim>
                                    <p:anim calcmode="lin" valueType="num">
                                      <p:cBhvr>
                                        <p:cTn id="104" dur="500" fill="hold"/>
                                        <p:tgtEl>
                                          <p:spTgt spid="622655"/>
                                        </p:tgtEl>
                                        <p:attrNameLst>
                                          <p:attrName>ppt_h</p:attrName>
                                        </p:attrNameLst>
                                      </p:cBhvr>
                                      <p:tavLst>
                                        <p:tav tm="0">
                                          <p:val>
                                            <p:fltVal val="0"/>
                                          </p:val>
                                        </p:tav>
                                        <p:tav tm="100000">
                                          <p:val>
                                            <p:strVal val="#ppt_h"/>
                                          </p:val>
                                        </p:tav>
                                      </p:tavLst>
                                    </p:anim>
                                  </p:childTnLst>
                                </p:cTn>
                              </p:par>
                            </p:childTnLst>
                          </p:cTn>
                        </p:par>
                        <p:par>
                          <p:cTn id="105" fill="hold">
                            <p:stCondLst>
                              <p:cond delay="500"/>
                            </p:stCondLst>
                            <p:childTnLst>
                              <p:par>
                                <p:cTn id="106" presetID="23" presetClass="entr" presetSubtype="16" fill="hold" grpId="0" nodeType="afterEffect">
                                  <p:stCondLst>
                                    <p:cond delay="0"/>
                                  </p:stCondLst>
                                  <p:childTnLst>
                                    <p:set>
                                      <p:cBhvr>
                                        <p:cTn id="107" dur="1" fill="hold">
                                          <p:stCondLst>
                                            <p:cond delay="0"/>
                                          </p:stCondLst>
                                        </p:cTn>
                                        <p:tgtEl>
                                          <p:spTgt spid="622660"/>
                                        </p:tgtEl>
                                        <p:attrNameLst>
                                          <p:attrName>style.visibility</p:attrName>
                                        </p:attrNameLst>
                                      </p:cBhvr>
                                      <p:to>
                                        <p:strVal val="visible"/>
                                      </p:to>
                                    </p:set>
                                    <p:anim calcmode="lin" valueType="num">
                                      <p:cBhvr>
                                        <p:cTn id="108" dur="500" fill="hold"/>
                                        <p:tgtEl>
                                          <p:spTgt spid="622660"/>
                                        </p:tgtEl>
                                        <p:attrNameLst>
                                          <p:attrName>ppt_w</p:attrName>
                                        </p:attrNameLst>
                                      </p:cBhvr>
                                      <p:tavLst>
                                        <p:tav tm="0">
                                          <p:val>
                                            <p:fltVal val="0"/>
                                          </p:val>
                                        </p:tav>
                                        <p:tav tm="100000">
                                          <p:val>
                                            <p:strVal val="#ppt_w"/>
                                          </p:val>
                                        </p:tav>
                                      </p:tavLst>
                                    </p:anim>
                                    <p:anim calcmode="lin" valueType="num">
                                      <p:cBhvr>
                                        <p:cTn id="109" dur="500" fill="hold"/>
                                        <p:tgtEl>
                                          <p:spTgt spid="622660"/>
                                        </p:tgtEl>
                                        <p:attrNameLst>
                                          <p:attrName>ppt_h</p:attrName>
                                        </p:attrNameLst>
                                      </p:cBhvr>
                                      <p:tavLst>
                                        <p:tav tm="0">
                                          <p:val>
                                            <p:fltVal val="0"/>
                                          </p:val>
                                        </p:tav>
                                        <p:tav tm="100000">
                                          <p:val>
                                            <p:strVal val="#ppt_h"/>
                                          </p:val>
                                        </p:tav>
                                      </p:tavLst>
                                    </p:anim>
                                  </p:childTnLst>
                                </p:cTn>
                              </p:par>
                            </p:childTnLst>
                          </p:cTn>
                        </p:par>
                        <p:par>
                          <p:cTn id="110" fill="hold">
                            <p:stCondLst>
                              <p:cond delay="1000"/>
                            </p:stCondLst>
                            <p:childTnLst>
                              <p:par>
                                <p:cTn id="111" presetID="23" presetClass="entr" presetSubtype="16" fill="hold" grpId="0" nodeType="afterEffect">
                                  <p:stCondLst>
                                    <p:cond delay="0"/>
                                  </p:stCondLst>
                                  <p:childTnLst>
                                    <p:set>
                                      <p:cBhvr>
                                        <p:cTn id="112" dur="1" fill="hold">
                                          <p:stCondLst>
                                            <p:cond delay="0"/>
                                          </p:stCondLst>
                                        </p:cTn>
                                        <p:tgtEl>
                                          <p:spTgt spid="622661"/>
                                        </p:tgtEl>
                                        <p:attrNameLst>
                                          <p:attrName>style.visibility</p:attrName>
                                        </p:attrNameLst>
                                      </p:cBhvr>
                                      <p:to>
                                        <p:strVal val="visible"/>
                                      </p:to>
                                    </p:set>
                                    <p:anim calcmode="lin" valueType="num">
                                      <p:cBhvr>
                                        <p:cTn id="113" dur="500" fill="hold"/>
                                        <p:tgtEl>
                                          <p:spTgt spid="622661"/>
                                        </p:tgtEl>
                                        <p:attrNameLst>
                                          <p:attrName>ppt_w</p:attrName>
                                        </p:attrNameLst>
                                      </p:cBhvr>
                                      <p:tavLst>
                                        <p:tav tm="0">
                                          <p:val>
                                            <p:fltVal val="0"/>
                                          </p:val>
                                        </p:tav>
                                        <p:tav tm="100000">
                                          <p:val>
                                            <p:strVal val="#ppt_w"/>
                                          </p:val>
                                        </p:tav>
                                      </p:tavLst>
                                    </p:anim>
                                    <p:anim calcmode="lin" valueType="num">
                                      <p:cBhvr>
                                        <p:cTn id="114" dur="500" fill="hold"/>
                                        <p:tgtEl>
                                          <p:spTgt spid="622661"/>
                                        </p:tgtEl>
                                        <p:attrNameLst>
                                          <p:attrName>ppt_h</p:attrName>
                                        </p:attrNameLst>
                                      </p:cBhvr>
                                      <p:tavLst>
                                        <p:tav tm="0">
                                          <p:val>
                                            <p:fltVal val="0"/>
                                          </p:val>
                                        </p:tav>
                                        <p:tav tm="100000">
                                          <p:val>
                                            <p:strVal val="#ppt_h"/>
                                          </p:val>
                                        </p:tav>
                                      </p:tavLst>
                                    </p:anim>
                                  </p:childTnLst>
                                </p:cTn>
                              </p:par>
                            </p:childTnLst>
                          </p:cTn>
                        </p:par>
                        <p:par>
                          <p:cTn id="115" fill="hold">
                            <p:stCondLst>
                              <p:cond delay="1500"/>
                            </p:stCondLst>
                            <p:childTnLst>
                              <p:par>
                                <p:cTn id="116" presetID="23" presetClass="entr" presetSubtype="16" fill="hold" grpId="0" nodeType="afterEffect">
                                  <p:stCondLst>
                                    <p:cond delay="0"/>
                                  </p:stCondLst>
                                  <p:childTnLst>
                                    <p:set>
                                      <p:cBhvr>
                                        <p:cTn id="117" dur="1" fill="hold">
                                          <p:stCondLst>
                                            <p:cond delay="0"/>
                                          </p:stCondLst>
                                        </p:cTn>
                                        <p:tgtEl>
                                          <p:spTgt spid="622664"/>
                                        </p:tgtEl>
                                        <p:attrNameLst>
                                          <p:attrName>style.visibility</p:attrName>
                                        </p:attrNameLst>
                                      </p:cBhvr>
                                      <p:to>
                                        <p:strVal val="visible"/>
                                      </p:to>
                                    </p:set>
                                    <p:anim calcmode="lin" valueType="num">
                                      <p:cBhvr>
                                        <p:cTn id="118" dur="500" fill="hold"/>
                                        <p:tgtEl>
                                          <p:spTgt spid="622664"/>
                                        </p:tgtEl>
                                        <p:attrNameLst>
                                          <p:attrName>ppt_w</p:attrName>
                                        </p:attrNameLst>
                                      </p:cBhvr>
                                      <p:tavLst>
                                        <p:tav tm="0">
                                          <p:val>
                                            <p:fltVal val="0"/>
                                          </p:val>
                                        </p:tav>
                                        <p:tav tm="100000">
                                          <p:val>
                                            <p:strVal val="#ppt_w"/>
                                          </p:val>
                                        </p:tav>
                                      </p:tavLst>
                                    </p:anim>
                                    <p:anim calcmode="lin" valueType="num">
                                      <p:cBhvr>
                                        <p:cTn id="119" dur="500" fill="hold"/>
                                        <p:tgtEl>
                                          <p:spTgt spid="622664"/>
                                        </p:tgtEl>
                                        <p:attrNameLst>
                                          <p:attrName>ppt_h</p:attrName>
                                        </p:attrNameLst>
                                      </p:cBhvr>
                                      <p:tavLst>
                                        <p:tav tm="0">
                                          <p:val>
                                            <p:fltVal val="0"/>
                                          </p:val>
                                        </p:tav>
                                        <p:tav tm="100000">
                                          <p:val>
                                            <p:strVal val="#ppt_h"/>
                                          </p:val>
                                        </p:tav>
                                      </p:tavLst>
                                    </p:anim>
                                  </p:childTnLst>
                                </p:cTn>
                              </p:par>
                            </p:childTnLst>
                          </p:cTn>
                        </p:par>
                        <p:par>
                          <p:cTn id="120" fill="hold">
                            <p:stCondLst>
                              <p:cond delay="2000"/>
                            </p:stCondLst>
                            <p:childTnLst>
                              <p:par>
                                <p:cTn id="121" presetID="23" presetClass="entr" presetSubtype="16" fill="hold" grpId="0" nodeType="afterEffect">
                                  <p:stCondLst>
                                    <p:cond delay="0"/>
                                  </p:stCondLst>
                                  <p:childTnLst>
                                    <p:set>
                                      <p:cBhvr>
                                        <p:cTn id="122" dur="1" fill="hold">
                                          <p:stCondLst>
                                            <p:cond delay="0"/>
                                          </p:stCondLst>
                                        </p:cTn>
                                        <p:tgtEl>
                                          <p:spTgt spid="622667"/>
                                        </p:tgtEl>
                                        <p:attrNameLst>
                                          <p:attrName>style.visibility</p:attrName>
                                        </p:attrNameLst>
                                      </p:cBhvr>
                                      <p:to>
                                        <p:strVal val="visible"/>
                                      </p:to>
                                    </p:set>
                                    <p:anim calcmode="lin" valueType="num">
                                      <p:cBhvr>
                                        <p:cTn id="123" dur="500" fill="hold"/>
                                        <p:tgtEl>
                                          <p:spTgt spid="622667"/>
                                        </p:tgtEl>
                                        <p:attrNameLst>
                                          <p:attrName>ppt_w</p:attrName>
                                        </p:attrNameLst>
                                      </p:cBhvr>
                                      <p:tavLst>
                                        <p:tav tm="0">
                                          <p:val>
                                            <p:fltVal val="0"/>
                                          </p:val>
                                        </p:tav>
                                        <p:tav tm="100000">
                                          <p:val>
                                            <p:strVal val="#ppt_w"/>
                                          </p:val>
                                        </p:tav>
                                      </p:tavLst>
                                    </p:anim>
                                    <p:anim calcmode="lin" valueType="num">
                                      <p:cBhvr>
                                        <p:cTn id="124" dur="500" fill="hold"/>
                                        <p:tgtEl>
                                          <p:spTgt spid="622667"/>
                                        </p:tgtEl>
                                        <p:attrNameLst>
                                          <p:attrName>ppt_h</p:attrName>
                                        </p:attrNameLst>
                                      </p:cBhvr>
                                      <p:tavLst>
                                        <p:tav tm="0">
                                          <p:val>
                                            <p:fltVal val="0"/>
                                          </p:val>
                                        </p:tav>
                                        <p:tav tm="100000">
                                          <p:val>
                                            <p:strVal val="#ppt_h"/>
                                          </p:val>
                                        </p:tav>
                                      </p:tavLst>
                                    </p:anim>
                                  </p:childTnLst>
                                </p:cTn>
                              </p:par>
                            </p:childTnLst>
                          </p:cTn>
                        </p:par>
                        <p:par>
                          <p:cTn id="125" fill="hold">
                            <p:stCondLst>
                              <p:cond delay="2500"/>
                            </p:stCondLst>
                            <p:childTnLst>
                              <p:par>
                                <p:cTn id="126" presetID="23" presetClass="entr" presetSubtype="16" fill="hold" grpId="0" nodeType="afterEffect">
                                  <p:stCondLst>
                                    <p:cond delay="0"/>
                                  </p:stCondLst>
                                  <p:childTnLst>
                                    <p:set>
                                      <p:cBhvr>
                                        <p:cTn id="127" dur="1" fill="hold">
                                          <p:stCondLst>
                                            <p:cond delay="0"/>
                                          </p:stCondLst>
                                        </p:cTn>
                                        <p:tgtEl>
                                          <p:spTgt spid="622670"/>
                                        </p:tgtEl>
                                        <p:attrNameLst>
                                          <p:attrName>style.visibility</p:attrName>
                                        </p:attrNameLst>
                                      </p:cBhvr>
                                      <p:to>
                                        <p:strVal val="visible"/>
                                      </p:to>
                                    </p:set>
                                    <p:anim calcmode="lin" valueType="num">
                                      <p:cBhvr>
                                        <p:cTn id="128" dur="500" fill="hold"/>
                                        <p:tgtEl>
                                          <p:spTgt spid="622670"/>
                                        </p:tgtEl>
                                        <p:attrNameLst>
                                          <p:attrName>ppt_w</p:attrName>
                                        </p:attrNameLst>
                                      </p:cBhvr>
                                      <p:tavLst>
                                        <p:tav tm="0">
                                          <p:val>
                                            <p:fltVal val="0"/>
                                          </p:val>
                                        </p:tav>
                                        <p:tav tm="100000">
                                          <p:val>
                                            <p:strVal val="#ppt_w"/>
                                          </p:val>
                                        </p:tav>
                                      </p:tavLst>
                                    </p:anim>
                                    <p:anim calcmode="lin" valueType="num">
                                      <p:cBhvr>
                                        <p:cTn id="129" dur="500" fill="hold"/>
                                        <p:tgtEl>
                                          <p:spTgt spid="622670"/>
                                        </p:tgtEl>
                                        <p:attrNameLst>
                                          <p:attrName>ppt_h</p:attrName>
                                        </p:attrNameLst>
                                      </p:cBhvr>
                                      <p:tavLst>
                                        <p:tav tm="0">
                                          <p:val>
                                            <p:fltVal val="0"/>
                                          </p:val>
                                        </p:tav>
                                        <p:tav tm="100000">
                                          <p:val>
                                            <p:strVal val="#ppt_h"/>
                                          </p:val>
                                        </p:tav>
                                      </p:tavLst>
                                    </p:anim>
                                  </p:childTnLst>
                                </p:cTn>
                              </p:par>
                            </p:childTnLst>
                          </p:cTn>
                        </p:par>
                        <p:par>
                          <p:cTn id="130" fill="hold">
                            <p:stCondLst>
                              <p:cond delay="3000"/>
                            </p:stCondLst>
                            <p:childTnLst>
                              <p:par>
                                <p:cTn id="131" presetID="23" presetClass="entr" presetSubtype="16" fill="hold" grpId="0" nodeType="afterEffect">
                                  <p:stCondLst>
                                    <p:cond delay="0"/>
                                  </p:stCondLst>
                                  <p:childTnLst>
                                    <p:set>
                                      <p:cBhvr>
                                        <p:cTn id="132" dur="1" fill="hold">
                                          <p:stCondLst>
                                            <p:cond delay="0"/>
                                          </p:stCondLst>
                                        </p:cTn>
                                        <p:tgtEl>
                                          <p:spTgt spid="622673"/>
                                        </p:tgtEl>
                                        <p:attrNameLst>
                                          <p:attrName>style.visibility</p:attrName>
                                        </p:attrNameLst>
                                      </p:cBhvr>
                                      <p:to>
                                        <p:strVal val="visible"/>
                                      </p:to>
                                    </p:set>
                                    <p:anim calcmode="lin" valueType="num">
                                      <p:cBhvr>
                                        <p:cTn id="133" dur="500" fill="hold"/>
                                        <p:tgtEl>
                                          <p:spTgt spid="622673"/>
                                        </p:tgtEl>
                                        <p:attrNameLst>
                                          <p:attrName>ppt_w</p:attrName>
                                        </p:attrNameLst>
                                      </p:cBhvr>
                                      <p:tavLst>
                                        <p:tav tm="0">
                                          <p:val>
                                            <p:fltVal val="0"/>
                                          </p:val>
                                        </p:tav>
                                        <p:tav tm="100000">
                                          <p:val>
                                            <p:strVal val="#ppt_w"/>
                                          </p:val>
                                        </p:tav>
                                      </p:tavLst>
                                    </p:anim>
                                    <p:anim calcmode="lin" valueType="num">
                                      <p:cBhvr>
                                        <p:cTn id="134" dur="500" fill="hold"/>
                                        <p:tgtEl>
                                          <p:spTgt spid="622673"/>
                                        </p:tgtEl>
                                        <p:attrNameLst>
                                          <p:attrName>ppt_h</p:attrName>
                                        </p:attrNameLst>
                                      </p:cBhvr>
                                      <p:tavLst>
                                        <p:tav tm="0">
                                          <p:val>
                                            <p:fltVal val="0"/>
                                          </p:val>
                                        </p:tav>
                                        <p:tav tm="100000">
                                          <p:val>
                                            <p:strVal val="#ppt_h"/>
                                          </p:val>
                                        </p:tav>
                                      </p:tavLst>
                                    </p:anim>
                                  </p:childTnLst>
                                </p:cTn>
                              </p:par>
                            </p:childTnLst>
                          </p:cTn>
                        </p:par>
                        <p:par>
                          <p:cTn id="135" fill="hold">
                            <p:stCondLst>
                              <p:cond delay="3500"/>
                            </p:stCondLst>
                            <p:childTnLst>
                              <p:par>
                                <p:cTn id="136" presetID="23" presetClass="entr" presetSubtype="16" fill="hold" grpId="0" nodeType="afterEffect">
                                  <p:stCondLst>
                                    <p:cond delay="0"/>
                                  </p:stCondLst>
                                  <p:childTnLst>
                                    <p:set>
                                      <p:cBhvr>
                                        <p:cTn id="137" dur="1" fill="hold">
                                          <p:stCondLst>
                                            <p:cond delay="0"/>
                                          </p:stCondLst>
                                        </p:cTn>
                                        <p:tgtEl>
                                          <p:spTgt spid="622676"/>
                                        </p:tgtEl>
                                        <p:attrNameLst>
                                          <p:attrName>style.visibility</p:attrName>
                                        </p:attrNameLst>
                                      </p:cBhvr>
                                      <p:to>
                                        <p:strVal val="visible"/>
                                      </p:to>
                                    </p:set>
                                    <p:anim calcmode="lin" valueType="num">
                                      <p:cBhvr>
                                        <p:cTn id="138" dur="500" fill="hold"/>
                                        <p:tgtEl>
                                          <p:spTgt spid="622676"/>
                                        </p:tgtEl>
                                        <p:attrNameLst>
                                          <p:attrName>ppt_w</p:attrName>
                                        </p:attrNameLst>
                                      </p:cBhvr>
                                      <p:tavLst>
                                        <p:tav tm="0">
                                          <p:val>
                                            <p:fltVal val="0"/>
                                          </p:val>
                                        </p:tav>
                                        <p:tav tm="100000">
                                          <p:val>
                                            <p:strVal val="#ppt_w"/>
                                          </p:val>
                                        </p:tav>
                                      </p:tavLst>
                                    </p:anim>
                                    <p:anim calcmode="lin" valueType="num">
                                      <p:cBhvr>
                                        <p:cTn id="139" dur="500" fill="hold"/>
                                        <p:tgtEl>
                                          <p:spTgt spid="622676"/>
                                        </p:tgtEl>
                                        <p:attrNameLst>
                                          <p:attrName>ppt_h</p:attrName>
                                        </p:attrNameLst>
                                      </p:cBhvr>
                                      <p:tavLst>
                                        <p:tav tm="0">
                                          <p:val>
                                            <p:fltVal val="0"/>
                                          </p:val>
                                        </p:tav>
                                        <p:tav tm="100000">
                                          <p:val>
                                            <p:strVal val="#ppt_h"/>
                                          </p:val>
                                        </p:tav>
                                      </p:tavLst>
                                    </p:anim>
                                  </p:childTnLst>
                                </p:cTn>
                              </p:par>
                            </p:childTnLst>
                          </p:cTn>
                        </p:par>
                        <p:par>
                          <p:cTn id="140" fill="hold">
                            <p:stCondLst>
                              <p:cond delay="4000"/>
                            </p:stCondLst>
                            <p:childTnLst>
                              <p:par>
                                <p:cTn id="141" presetID="23" presetClass="entr" presetSubtype="16" fill="hold" grpId="0" nodeType="afterEffect">
                                  <p:stCondLst>
                                    <p:cond delay="0"/>
                                  </p:stCondLst>
                                  <p:childTnLst>
                                    <p:set>
                                      <p:cBhvr>
                                        <p:cTn id="142" dur="1" fill="hold">
                                          <p:stCondLst>
                                            <p:cond delay="0"/>
                                          </p:stCondLst>
                                        </p:cTn>
                                        <p:tgtEl>
                                          <p:spTgt spid="622679"/>
                                        </p:tgtEl>
                                        <p:attrNameLst>
                                          <p:attrName>style.visibility</p:attrName>
                                        </p:attrNameLst>
                                      </p:cBhvr>
                                      <p:to>
                                        <p:strVal val="visible"/>
                                      </p:to>
                                    </p:set>
                                    <p:anim calcmode="lin" valueType="num">
                                      <p:cBhvr>
                                        <p:cTn id="143" dur="500" fill="hold"/>
                                        <p:tgtEl>
                                          <p:spTgt spid="622679"/>
                                        </p:tgtEl>
                                        <p:attrNameLst>
                                          <p:attrName>ppt_w</p:attrName>
                                        </p:attrNameLst>
                                      </p:cBhvr>
                                      <p:tavLst>
                                        <p:tav tm="0">
                                          <p:val>
                                            <p:fltVal val="0"/>
                                          </p:val>
                                        </p:tav>
                                        <p:tav tm="100000">
                                          <p:val>
                                            <p:strVal val="#ppt_w"/>
                                          </p:val>
                                        </p:tav>
                                      </p:tavLst>
                                    </p:anim>
                                    <p:anim calcmode="lin" valueType="num">
                                      <p:cBhvr>
                                        <p:cTn id="144" dur="500" fill="hold"/>
                                        <p:tgtEl>
                                          <p:spTgt spid="622679"/>
                                        </p:tgtEl>
                                        <p:attrNameLst>
                                          <p:attrName>ppt_h</p:attrName>
                                        </p:attrNameLst>
                                      </p:cBhvr>
                                      <p:tavLst>
                                        <p:tav tm="0">
                                          <p:val>
                                            <p:fltVal val="0"/>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499"/>
                                          </p:stCondLst>
                                        </p:cTn>
                                        <p:tgtEl>
                                          <p:spTgt spid="62268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499"/>
                                          </p:stCondLst>
                                        </p:cTn>
                                        <p:tgtEl>
                                          <p:spTgt spid="622680"/>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499"/>
                                          </p:stCondLst>
                                        </p:cTn>
                                        <p:tgtEl>
                                          <p:spTgt spid="62268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499"/>
                                          </p:stCondLst>
                                        </p:cTn>
                                        <p:tgtEl>
                                          <p:spTgt spid="622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53" grpId="0" autoUpdateAnimBg="0"/>
      <p:bldP spid="622654" grpId="0" autoUpdateAnimBg="0"/>
      <p:bldP spid="622655" grpId="0" autoUpdateAnimBg="0"/>
      <p:bldP spid="622656" grpId="0" autoUpdateAnimBg="0"/>
      <p:bldP spid="622657" grpId="0" autoUpdateAnimBg="0"/>
      <p:bldP spid="622658" grpId="0" autoUpdateAnimBg="0"/>
      <p:bldP spid="622659" grpId="0" autoUpdateAnimBg="0"/>
      <p:bldP spid="622660" grpId="0" autoUpdateAnimBg="0"/>
      <p:bldP spid="622661" grpId="0" autoUpdateAnimBg="0"/>
      <p:bldP spid="622662" grpId="0" autoUpdateAnimBg="0"/>
      <p:bldP spid="622663" grpId="0" autoUpdateAnimBg="0"/>
      <p:bldP spid="622664" grpId="0" autoUpdateAnimBg="0"/>
      <p:bldP spid="622665" grpId="0" autoUpdateAnimBg="0"/>
      <p:bldP spid="622666" grpId="0" autoUpdateAnimBg="0"/>
      <p:bldP spid="622667" grpId="0" autoUpdateAnimBg="0"/>
      <p:bldP spid="622668" grpId="0" autoUpdateAnimBg="0"/>
      <p:bldP spid="622669" grpId="0" autoUpdateAnimBg="0"/>
      <p:bldP spid="622670" grpId="0" autoUpdateAnimBg="0"/>
      <p:bldP spid="622671" grpId="0" autoUpdateAnimBg="0"/>
      <p:bldP spid="622672" grpId="0" autoUpdateAnimBg="0"/>
      <p:bldP spid="622673" grpId="0" autoUpdateAnimBg="0"/>
      <p:bldP spid="622674" grpId="0" autoUpdateAnimBg="0"/>
      <p:bldP spid="622675" grpId="0" autoUpdateAnimBg="0"/>
      <p:bldP spid="622676" grpId="0" autoUpdateAnimBg="0"/>
      <p:bldP spid="622677" grpId="0" autoUpdateAnimBg="0"/>
      <p:bldP spid="622678" grpId="0" autoUpdateAnimBg="0"/>
      <p:bldP spid="622679" grpId="0" autoUpdateAnimBg="0"/>
      <p:bldP spid="622680" grpId="0" animBg="1"/>
      <p:bldP spid="622681" grpId="0" animBg="1"/>
      <p:bldP spid="622682" grpId="0" animBg="1"/>
      <p:bldP spid="6226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dirty="0"/>
              <a:t>In their own words:</a:t>
            </a:r>
          </a:p>
        </p:txBody>
      </p:sp>
      <p:sp>
        <p:nvSpPr>
          <p:cNvPr id="3" name="Content Placeholder 2"/>
          <p:cNvSpPr>
            <a:spLocks noGrp="1"/>
          </p:cNvSpPr>
          <p:nvPr>
            <p:ph idx="1"/>
          </p:nvPr>
        </p:nvSpPr>
        <p:spPr/>
        <p:txBody>
          <a:bodyPr/>
          <a:lstStyle/>
          <a:p>
            <a:pPr lvl="0"/>
            <a:r>
              <a:rPr lang="en-US" sz="2400" kern="1200" dirty="0">
                <a:solidFill>
                  <a:srgbClr val="000000"/>
                </a:solidFill>
                <a:latin typeface="Arial" charset="0"/>
                <a:cs typeface="Arial" charset="0"/>
              </a:rPr>
              <a:t>“Some things that seem “</a:t>
            </a:r>
            <a:r>
              <a:rPr lang="en-US" sz="2400" b="1" i="1" kern="1200" dirty="0">
                <a:solidFill>
                  <a:srgbClr val="000000"/>
                </a:solidFill>
                <a:latin typeface="Arial" charset="0"/>
                <a:cs typeface="Arial" charset="0"/>
              </a:rPr>
              <a:t>not dangerous</a:t>
            </a:r>
            <a:r>
              <a:rPr lang="en-US" sz="2400" kern="1200" dirty="0">
                <a:solidFill>
                  <a:srgbClr val="000000"/>
                </a:solidFill>
                <a:latin typeface="Arial" charset="0"/>
                <a:cs typeface="Arial" charset="0"/>
              </a:rPr>
              <a:t>” can be deadly, like taking a bus to school, and some things that are considered “</a:t>
            </a:r>
            <a:r>
              <a:rPr lang="en-US" sz="2400" b="1" i="1" kern="1200" dirty="0">
                <a:solidFill>
                  <a:srgbClr val="000000"/>
                </a:solidFill>
                <a:latin typeface="Arial" charset="0"/>
                <a:cs typeface="Arial" charset="0"/>
              </a:rPr>
              <a:t>dangerous</a:t>
            </a:r>
            <a:r>
              <a:rPr lang="en-US" sz="2400" kern="1200" dirty="0">
                <a:solidFill>
                  <a:srgbClr val="000000"/>
                </a:solidFill>
                <a:latin typeface="Arial" charset="0"/>
                <a:cs typeface="Arial" charset="0"/>
              </a:rPr>
              <a:t>” may be harmless…”</a:t>
            </a:r>
          </a:p>
          <a:p>
            <a:pPr marL="0" lvl="0" indent="0">
              <a:buNone/>
            </a:pPr>
            <a:endParaRPr lang="en-US" sz="2400" kern="1200" dirty="0">
              <a:solidFill>
                <a:srgbClr val="000000"/>
              </a:solidFill>
              <a:latin typeface="Arial" charset="0"/>
              <a:cs typeface="Arial" charset="0"/>
            </a:endParaRPr>
          </a:p>
          <a:p>
            <a:r>
              <a:rPr lang="en-US" sz="2400" kern="1200" dirty="0">
                <a:solidFill>
                  <a:srgbClr val="000000"/>
                </a:solidFill>
                <a:latin typeface="Arial" charset="0"/>
                <a:cs typeface="Arial" charset="0"/>
              </a:rPr>
              <a:t>“If life is short, then we should make the most of it,” is understood as “let’s take chances” </a:t>
            </a:r>
          </a:p>
          <a:p>
            <a:pPr marL="0" indent="0">
              <a:buNone/>
            </a:pPr>
            <a:endParaRPr lang="en-US" sz="2400" kern="1200" dirty="0">
              <a:solidFill>
                <a:srgbClr val="000000"/>
              </a:solidFill>
              <a:latin typeface="Arial" charset="0"/>
              <a:cs typeface="Arial" charset="0"/>
            </a:endParaRPr>
          </a:p>
          <a:p>
            <a:pPr lvl="0"/>
            <a:r>
              <a:rPr lang="en-US" sz="2400" kern="1200" dirty="0">
                <a:solidFill>
                  <a:srgbClr val="000000"/>
                </a:solidFill>
                <a:latin typeface="Arial" charset="0"/>
                <a:cs typeface="Arial" charset="0"/>
              </a:rPr>
              <a:t>“</a:t>
            </a:r>
            <a:r>
              <a:rPr lang="en-US" sz="2400" i="1" kern="1200" dirty="0">
                <a:solidFill>
                  <a:srgbClr val="000000"/>
                </a:solidFill>
                <a:latin typeface="Arial" charset="0"/>
                <a:cs typeface="Arial" charset="0"/>
              </a:rPr>
              <a:t>I</a:t>
            </a:r>
            <a:r>
              <a:rPr lang="en-US" sz="2400" kern="1200" dirty="0">
                <a:solidFill>
                  <a:srgbClr val="000000"/>
                </a:solidFill>
                <a:latin typeface="Arial" charset="0"/>
                <a:cs typeface="Arial" charset="0"/>
              </a:rPr>
              <a:t> prefer to decide what to do with </a:t>
            </a:r>
            <a:r>
              <a:rPr lang="en-US" sz="2400" i="1" kern="1200" dirty="0">
                <a:solidFill>
                  <a:srgbClr val="000000"/>
                </a:solidFill>
                <a:latin typeface="Arial" charset="0"/>
                <a:cs typeface="Arial" charset="0"/>
              </a:rPr>
              <a:t>my</a:t>
            </a:r>
            <a:r>
              <a:rPr lang="en-US" sz="2400" kern="1200" dirty="0">
                <a:solidFill>
                  <a:srgbClr val="000000"/>
                </a:solidFill>
                <a:latin typeface="Arial" charset="0"/>
                <a:cs typeface="Arial" charset="0"/>
              </a:rPr>
              <a:t> life and not let </a:t>
            </a:r>
            <a:r>
              <a:rPr lang="en-US" sz="2400" i="1" kern="1200" dirty="0">
                <a:solidFill>
                  <a:srgbClr val="000000"/>
                </a:solidFill>
                <a:latin typeface="Arial" charset="0"/>
                <a:cs typeface="Arial" charset="0"/>
              </a:rPr>
              <a:t>them d</a:t>
            </a:r>
            <a:r>
              <a:rPr lang="en-US" sz="2400" kern="1200" dirty="0">
                <a:solidFill>
                  <a:srgbClr val="000000"/>
                </a:solidFill>
                <a:latin typeface="Arial" charset="0"/>
                <a:cs typeface="Arial" charset="0"/>
              </a:rPr>
              <a:t>ecide for me…”</a:t>
            </a:r>
          </a:p>
          <a:p>
            <a:endParaRPr lang="en-US" kern="1200" dirty="0">
              <a:solidFill>
                <a:srgbClr val="000000"/>
              </a:solidFill>
              <a:latin typeface="Arial" charset="0"/>
              <a:cs typeface="Arial" charset="0"/>
            </a:endParaRPr>
          </a:p>
          <a:p>
            <a:pPr lvl="0"/>
            <a:endParaRPr lang="en-US" kern="1200" dirty="0">
              <a:solidFill>
                <a:srgbClr val="000000"/>
              </a:solidFill>
              <a:latin typeface="Arial" charset="0"/>
              <a:cs typeface="Arial" charset="0"/>
            </a:endParaRPr>
          </a:p>
          <a:p>
            <a:pPr lvl="0"/>
            <a:endParaRPr lang="en-US" kern="1200" dirty="0">
              <a:solidFill>
                <a:srgbClr val="000000"/>
              </a:solidFill>
              <a:latin typeface="Arial" charset="0"/>
              <a:cs typeface="Arial" charset="0"/>
            </a:endParaRPr>
          </a:p>
          <a:p>
            <a:endParaRPr lang="en-US" dirty="0"/>
          </a:p>
        </p:txBody>
      </p:sp>
    </p:spTree>
    <p:extLst>
      <p:ext uri="{BB962C8B-B14F-4D97-AF65-F5344CB8AC3E}">
        <p14:creationId xmlns:p14="http://schemas.microsoft.com/office/powerpoint/2010/main" val="1445765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73E84-7071-4461-AA6F-56E7CDBD6E3B}"/>
              </a:ext>
            </a:extLst>
          </p:cNvPr>
          <p:cNvPicPr>
            <a:picLocks noChangeAspect="1"/>
          </p:cNvPicPr>
          <p:nvPr/>
        </p:nvPicPr>
        <p:blipFill rotWithShape="1">
          <a:blip r:embed="rId3"/>
          <a:srcRect l="15732" t="17370" r="20732" b="16938"/>
          <a:stretch/>
        </p:blipFill>
        <p:spPr>
          <a:xfrm>
            <a:off x="1438506" y="1750740"/>
            <a:ext cx="6903827" cy="4562377"/>
          </a:xfrm>
          <a:prstGeom prst="rect">
            <a:avLst/>
          </a:prstGeom>
        </p:spPr>
      </p:pic>
      <p:sp>
        <p:nvSpPr>
          <p:cNvPr id="3" name="Title 2">
            <a:extLst>
              <a:ext uri="{FF2B5EF4-FFF2-40B4-BE49-F238E27FC236}">
                <a16:creationId xmlns:a16="http://schemas.microsoft.com/office/drawing/2014/main" id="{1EF6250E-8F0A-4459-8B0E-597931FCBCF9}"/>
              </a:ext>
            </a:extLst>
          </p:cNvPr>
          <p:cNvSpPr>
            <a:spLocks noGrp="1"/>
          </p:cNvSpPr>
          <p:nvPr>
            <p:ph type="title"/>
          </p:nvPr>
        </p:nvSpPr>
        <p:spPr/>
        <p:txBody>
          <a:bodyPr>
            <a:noAutofit/>
          </a:bodyPr>
          <a:lstStyle/>
          <a:p>
            <a:r>
              <a:rPr lang="en-US" sz="2800" dirty="0"/>
              <a:t>Do Children and adolescents know if they need help? </a:t>
            </a:r>
            <a:br>
              <a:rPr lang="en-US" sz="2800" dirty="0"/>
            </a:br>
            <a:r>
              <a:rPr lang="en-US" sz="2800" b="1" dirty="0"/>
              <a:t>Ask them !</a:t>
            </a:r>
            <a:endParaRPr lang="LID4096" sz="2800" b="1" dirty="0"/>
          </a:p>
        </p:txBody>
      </p:sp>
    </p:spTree>
    <p:extLst>
      <p:ext uri="{BB962C8B-B14F-4D97-AF65-F5344CB8AC3E}">
        <p14:creationId xmlns:p14="http://schemas.microsoft.com/office/powerpoint/2010/main" val="3717735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p:cNvSpPr txBox="1">
            <a:spLocks noGrp="1" noChangeArrowheads="1"/>
          </p:cNvSpPr>
          <p:nvPr/>
        </p:nvSpPr>
        <p:spPr>
          <a:xfrm>
            <a:off x="457200" y="6356350"/>
            <a:ext cx="2133600" cy="365125"/>
          </a:xfrm>
          <a:prstGeom prst="rect">
            <a:avLst/>
          </a:prstGeom>
          <a:noFill/>
        </p:spPr>
        <p:txBody>
          <a:bodyPr rtlCol="1" anchor="ctr"/>
          <a:lstStyle/>
          <a:p>
            <a:pPr algn="l" fontAlgn="auto">
              <a:spcBef>
                <a:spcPts val="0"/>
              </a:spcBef>
              <a:spcAft>
                <a:spcPts val="0"/>
              </a:spcAft>
              <a:defRPr/>
            </a:pPr>
            <a:fld id="{663318F5-0245-4AEA-B9D4-AB845C4B4470}" type="slidenum">
              <a:rPr lang="he-IL" sz="1200" i="0">
                <a:solidFill>
                  <a:schemeClr val="tx1">
                    <a:tint val="75000"/>
                  </a:schemeClr>
                </a:solidFill>
                <a:latin typeface="+mn-lt"/>
                <a:cs typeface="+mn-cs"/>
              </a:rPr>
              <a:pPr algn="l" fontAlgn="auto">
                <a:spcBef>
                  <a:spcPts val="0"/>
                </a:spcBef>
                <a:spcAft>
                  <a:spcPts val="0"/>
                </a:spcAft>
                <a:defRPr/>
              </a:pPr>
              <a:t>34</a:t>
            </a:fld>
            <a:endParaRPr lang="en-US" sz="1200" i="0">
              <a:solidFill>
                <a:schemeClr val="tx1">
                  <a:tint val="75000"/>
                </a:schemeClr>
              </a:solidFill>
              <a:latin typeface="+mn-lt"/>
              <a:cs typeface="+mn-cs"/>
            </a:endParaRPr>
          </a:p>
        </p:txBody>
      </p:sp>
      <p:sp>
        <p:nvSpPr>
          <p:cNvPr id="46083" name="כותרת 1"/>
          <p:cNvSpPr>
            <a:spLocks noGrp="1"/>
          </p:cNvSpPr>
          <p:nvPr>
            <p:ph type="title" idx="4294967295"/>
          </p:nvPr>
        </p:nvSpPr>
        <p:spPr>
          <a:xfrm>
            <a:off x="0" y="0"/>
            <a:ext cx="9144000" cy="1268413"/>
          </a:xfrm>
        </p:spPr>
        <p:txBody>
          <a:bodyPr>
            <a:normAutofit fontScale="90000"/>
          </a:bodyPr>
          <a:lstStyle/>
          <a:p>
            <a:pPr eaLnBrk="1" hangingPunct="1"/>
            <a:r>
              <a:rPr lang="en-US" sz="3600" b="1" dirty="0"/>
              <a:t>Needing Help</a:t>
            </a:r>
            <a:br>
              <a:rPr lang="en-US" sz="2800" b="1" dirty="0"/>
            </a:br>
            <a:r>
              <a:rPr lang="en-US" sz="2800" b="1" dirty="0"/>
              <a:t> </a:t>
            </a:r>
            <a:r>
              <a:rPr lang="en-US" sz="2800" b="1" dirty="0">
                <a:latin typeface="Arial" charset="0"/>
                <a:cs typeface="Arial" charset="0"/>
              </a:rPr>
              <a:t>Do you need help? Yes/ Not sure/ No</a:t>
            </a:r>
            <a:br>
              <a:rPr lang="en-US" sz="2800" b="1" dirty="0">
                <a:latin typeface="Arial" charset="0"/>
                <a:cs typeface="Arial" charset="0"/>
              </a:rPr>
            </a:br>
            <a:endParaRPr lang="he-IL" sz="2800" b="1" dirty="0">
              <a:latin typeface="Arial" charset="0"/>
              <a:cs typeface="Arial" charset="0"/>
            </a:endParaRPr>
          </a:p>
        </p:txBody>
      </p:sp>
      <p:graphicFrame>
        <p:nvGraphicFramePr>
          <p:cNvPr id="4" name="מציין מיקום תוכן 3"/>
          <p:cNvGraphicFramePr>
            <a:graphicFrameLocks noGrp="1"/>
          </p:cNvGraphicFramePr>
          <p:nvPr>
            <p:ph idx="4294967295"/>
          </p:nvPr>
        </p:nvGraphicFramePr>
        <p:xfrm>
          <a:off x="2147389025" y="214748110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תרשים 6"/>
          <p:cNvGraphicFramePr/>
          <p:nvPr/>
        </p:nvGraphicFramePr>
        <p:xfrm>
          <a:off x="0" y="1177447"/>
          <a:ext cx="9136800" cy="56805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331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4F30AB-90E6-4426-B7E0-7F28E632E97E}"/>
              </a:ext>
            </a:extLst>
          </p:cNvPr>
          <p:cNvSpPr>
            <a:spLocks noGrp="1"/>
          </p:cNvSpPr>
          <p:nvPr>
            <p:ph type="title"/>
          </p:nvPr>
        </p:nvSpPr>
        <p:spPr/>
        <p:txBody>
          <a:bodyPr/>
          <a:lstStyle/>
          <a:p>
            <a:r>
              <a:rPr lang="en-US" dirty="0"/>
              <a:t>Maintaining the Routine?</a:t>
            </a:r>
            <a:endParaRPr lang="LID4096" dirty="0"/>
          </a:p>
        </p:txBody>
      </p:sp>
      <p:sp>
        <p:nvSpPr>
          <p:cNvPr id="8" name="Content Placeholder 7">
            <a:extLst>
              <a:ext uri="{FF2B5EF4-FFF2-40B4-BE49-F238E27FC236}">
                <a16:creationId xmlns:a16="http://schemas.microsoft.com/office/drawing/2014/main" id="{47377F5B-05E7-4ED7-AFC1-9C3448E747C8}"/>
              </a:ext>
            </a:extLst>
          </p:cNvPr>
          <p:cNvSpPr>
            <a:spLocks noGrp="1"/>
          </p:cNvSpPr>
          <p:nvPr>
            <p:ph sz="half" idx="1"/>
          </p:nvPr>
        </p:nvSpPr>
        <p:spPr>
          <a:xfrm>
            <a:off x="310551" y="1600200"/>
            <a:ext cx="4986068" cy="5257800"/>
          </a:xfrm>
        </p:spPr>
        <p:txBody>
          <a:bodyPr>
            <a:normAutofit/>
          </a:bodyPr>
          <a:lstStyle/>
          <a:p>
            <a:pPr marL="0" indent="0">
              <a:buNone/>
            </a:pPr>
            <a:r>
              <a:rPr lang="en-US" dirty="0"/>
              <a:t>Our results support practitioners’ recommendations </a:t>
            </a:r>
            <a:r>
              <a:rPr lang="en-US" b="1" dirty="0">
                <a:solidFill>
                  <a:srgbClr val="FF0000"/>
                </a:solidFill>
              </a:rPr>
              <a:t>to encourage continuity in daily routine</a:t>
            </a:r>
            <a:r>
              <a:rPr lang="en-US" dirty="0"/>
              <a:t>. Disruption of routine activities may result in the development of avoidance reactions that can lead to posttraumatic stress disorder.</a:t>
            </a:r>
          </a:p>
          <a:p>
            <a:pPr marL="0" lvl="0" indent="0" hangingPunct="0">
              <a:buNone/>
            </a:pPr>
            <a:endParaRPr lang="en-US" sz="1600" dirty="0"/>
          </a:p>
          <a:p>
            <a:pPr marL="0" lvl="0" indent="0" hangingPunct="0">
              <a:buNone/>
            </a:pPr>
            <a:r>
              <a:rPr lang="en-US" sz="1600" dirty="0"/>
              <a:t>Pat-Horenczyk R .et al. (2006). Maintaining Routine despite Ongoing Exposure to Terrorism: A Healthy Strategy for Adolescents?</a:t>
            </a:r>
            <a:r>
              <a:rPr lang="en-US" sz="1600" i="1" dirty="0"/>
              <a:t> Journal of Adolescent Health</a:t>
            </a:r>
            <a:r>
              <a:rPr lang="en-US" sz="1600" dirty="0"/>
              <a:t>, </a:t>
            </a:r>
            <a:r>
              <a:rPr lang="en-US" sz="1600" i="1" dirty="0"/>
              <a:t>39 </a:t>
            </a:r>
            <a:r>
              <a:rPr lang="en-US" sz="1600" dirty="0"/>
              <a:t>(2), 199-205.</a:t>
            </a:r>
            <a:endParaRPr lang="LID4096" sz="1600" dirty="0"/>
          </a:p>
        </p:txBody>
      </p:sp>
      <p:pic>
        <p:nvPicPr>
          <p:cNvPr id="10" name="Content Placeholder 9">
            <a:extLst>
              <a:ext uri="{FF2B5EF4-FFF2-40B4-BE49-F238E27FC236}">
                <a16:creationId xmlns:a16="http://schemas.microsoft.com/office/drawing/2014/main" id="{B4992BB4-4F7A-4980-B223-A98726A7DA3C}"/>
              </a:ext>
            </a:extLst>
          </p:cNvPr>
          <p:cNvPicPr>
            <a:picLocks noGrp="1" noChangeAspect="1"/>
          </p:cNvPicPr>
          <p:nvPr>
            <p:ph sz="half" idx="2"/>
          </p:nvPr>
        </p:nvPicPr>
        <p:blipFill rotWithShape="1">
          <a:blip r:embed="rId3"/>
          <a:srcRect l="19561" t="17386" r="22572" b="8313"/>
          <a:stretch/>
        </p:blipFill>
        <p:spPr>
          <a:xfrm>
            <a:off x="5296619" y="1800105"/>
            <a:ext cx="3709358" cy="4548937"/>
          </a:xfrm>
          <a:prstGeom prst="rect">
            <a:avLst/>
          </a:prstGeom>
        </p:spPr>
      </p:pic>
      <p:sp>
        <p:nvSpPr>
          <p:cNvPr id="4" name="Slide Number Placeholder 3">
            <a:extLst>
              <a:ext uri="{FF2B5EF4-FFF2-40B4-BE49-F238E27FC236}">
                <a16:creationId xmlns:a16="http://schemas.microsoft.com/office/drawing/2014/main" id="{9BA1DD43-652E-46E7-ABB5-52A077FE25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9345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432CB0-B5C1-494A-B941-7D1050634137}"/>
              </a:ext>
            </a:extLst>
          </p:cNvPr>
          <p:cNvSpPr>
            <a:spLocks noGrp="1"/>
          </p:cNvSpPr>
          <p:nvPr>
            <p:ph type="title"/>
          </p:nvPr>
        </p:nvSpPr>
        <p:spPr/>
        <p:txBody>
          <a:bodyPr/>
          <a:lstStyle/>
          <a:p>
            <a:r>
              <a:rPr lang="en-US" dirty="0"/>
              <a:t>Protective Factors</a:t>
            </a:r>
            <a:endParaRPr lang="LID4096" dirty="0"/>
          </a:p>
        </p:txBody>
      </p:sp>
      <p:sp>
        <p:nvSpPr>
          <p:cNvPr id="4" name="Content Placeholder 3">
            <a:extLst>
              <a:ext uri="{FF2B5EF4-FFF2-40B4-BE49-F238E27FC236}">
                <a16:creationId xmlns:a16="http://schemas.microsoft.com/office/drawing/2014/main" id="{73550205-D020-48A4-BA84-C0FF29732B3B}"/>
              </a:ext>
            </a:extLst>
          </p:cNvPr>
          <p:cNvSpPr>
            <a:spLocks noGrp="1"/>
          </p:cNvSpPr>
          <p:nvPr>
            <p:ph sz="half" idx="1"/>
          </p:nvPr>
        </p:nvSpPr>
        <p:spPr>
          <a:xfrm>
            <a:off x="457200" y="1600200"/>
            <a:ext cx="4038600" cy="5121275"/>
          </a:xfrm>
        </p:spPr>
        <p:txBody>
          <a:bodyPr>
            <a:normAutofit fontScale="77500" lnSpcReduction="20000"/>
          </a:bodyPr>
          <a:lstStyle/>
          <a:p>
            <a:pPr marL="0" indent="0">
              <a:buNone/>
            </a:pPr>
            <a:r>
              <a:rPr lang="en-US" dirty="0"/>
              <a:t>We tested:</a:t>
            </a:r>
          </a:p>
          <a:p>
            <a:r>
              <a:rPr lang="en-US" dirty="0"/>
              <a:t>Self Efficacy</a:t>
            </a:r>
          </a:p>
          <a:p>
            <a:r>
              <a:rPr lang="en-US" dirty="0"/>
              <a:t>Coping(CERQ)</a:t>
            </a:r>
          </a:p>
          <a:p>
            <a:r>
              <a:rPr lang="en-US" dirty="0"/>
              <a:t>Flexibility</a:t>
            </a:r>
          </a:p>
          <a:p>
            <a:pPr marL="0" indent="0">
              <a:buNone/>
            </a:pPr>
            <a:endParaRPr lang="en-US" dirty="0"/>
          </a:p>
          <a:p>
            <a:pPr marL="0" indent="0">
              <a:buNone/>
            </a:pPr>
            <a:r>
              <a:rPr lang="en-US" dirty="0"/>
              <a:t>And showed that</a:t>
            </a:r>
          </a:p>
          <a:p>
            <a:r>
              <a:rPr lang="en-US" dirty="0"/>
              <a:t>Social Support</a:t>
            </a:r>
          </a:p>
          <a:p>
            <a:r>
              <a:rPr lang="en-US" dirty="0"/>
              <a:t>Seeking Help</a:t>
            </a:r>
          </a:p>
          <a:p>
            <a:r>
              <a:rPr lang="en-US" dirty="0"/>
              <a:t>Maintaining Routine</a:t>
            </a:r>
          </a:p>
          <a:p>
            <a:pPr marL="0" indent="0">
              <a:buNone/>
            </a:pPr>
            <a:r>
              <a:rPr lang="en-US" dirty="0"/>
              <a:t>May protect and mitigate the distress</a:t>
            </a:r>
          </a:p>
          <a:p>
            <a:pPr marL="0" indent="0">
              <a:buNone/>
            </a:pPr>
            <a:endParaRPr lang="en-US" dirty="0"/>
          </a:p>
          <a:p>
            <a:pPr marL="0" indent="0">
              <a:buNone/>
            </a:pPr>
            <a:r>
              <a:rPr lang="en-US" dirty="0"/>
              <a:t>More protective factors</a:t>
            </a:r>
          </a:p>
          <a:p>
            <a:r>
              <a:rPr lang="en-US" dirty="0"/>
              <a:t>Altruism</a:t>
            </a:r>
          </a:p>
          <a:p>
            <a:r>
              <a:rPr lang="en-US" dirty="0"/>
              <a:t>Optimism</a:t>
            </a:r>
          </a:p>
          <a:p>
            <a:endParaRPr lang="en-US" dirty="0"/>
          </a:p>
          <a:p>
            <a:endParaRPr lang="LID4096" dirty="0"/>
          </a:p>
        </p:txBody>
      </p:sp>
      <p:pic>
        <p:nvPicPr>
          <p:cNvPr id="6" name="Content Placeholder 5">
            <a:extLst>
              <a:ext uri="{FF2B5EF4-FFF2-40B4-BE49-F238E27FC236}">
                <a16:creationId xmlns:a16="http://schemas.microsoft.com/office/drawing/2014/main" id="{49494550-4BCC-47CA-95D5-6E93B822E653}"/>
              </a:ext>
            </a:extLst>
          </p:cNvPr>
          <p:cNvPicPr>
            <a:picLocks noGrp="1" noChangeAspect="1"/>
          </p:cNvPicPr>
          <p:nvPr>
            <p:ph sz="half" idx="2"/>
          </p:nvPr>
        </p:nvPicPr>
        <p:blipFill rotWithShape="1">
          <a:blip r:embed="rId2"/>
          <a:srcRect l="24599" t="16255" r="27128" b="7130"/>
          <a:stretch/>
        </p:blipFill>
        <p:spPr>
          <a:xfrm>
            <a:off x="4495800" y="1417637"/>
            <a:ext cx="4648199" cy="5303837"/>
          </a:xfrm>
          <a:prstGeom prst="rect">
            <a:avLst/>
          </a:prstGeom>
        </p:spPr>
      </p:pic>
    </p:spTree>
    <p:extLst>
      <p:ext uri="{BB962C8B-B14F-4D97-AF65-F5344CB8AC3E}">
        <p14:creationId xmlns:p14="http://schemas.microsoft.com/office/powerpoint/2010/main" val="3472325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208296-0C9B-4C18-892B-2BF3FA60DF4A}"/>
              </a:ext>
            </a:extLst>
          </p:cNvPr>
          <p:cNvSpPr>
            <a:spLocks noGrp="1"/>
          </p:cNvSpPr>
          <p:nvPr>
            <p:ph type="title"/>
          </p:nvPr>
        </p:nvSpPr>
        <p:spPr/>
        <p:txBody>
          <a:bodyPr>
            <a:normAutofit fontScale="90000"/>
          </a:bodyPr>
          <a:lstStyle/>
          <a:p>
            <a:r>
              <a:rPr lang="en-US" dirty="0"/>
              <a:t>City wide Approach</a:t>
            </a:r>
            <a:br>
              <a:rPr lang="en-US" dirty="0"/>
            </a:br>
            <a:r>
              <a:rPr lang="en-US" dirty="0"/>
              <a:t>Speaking the Language of Resilience</a:t>
            </a:r>
            <a:endParaRPr lang="LID4096" dirty="0"/>
          </a:p>
        </p:txBody>
      </p:sp>
      <p:pic>
        <p:nvPicPr>
          <p:cNvPr id="5" name="Picture 4">
            <a:extLst>
              <a:ext uri="{FF2B5EF4-FFF2-40B4-BE49-F238E27FC236}">
                <a16:creationId xmlns:a16="http://schemas.microsoft.com/office/drawing/2014/main" id="{0AC06521-CC55-4C3A-A3A8-4D5DF67D3D75}"/>
              </a:ext>
            </a:extLst>
          </p:cNvPr>
          <p:cNvPicPr>
            <a:picLocks noChangeAspect="1"/>
          </p:cNvPicPr>
          <p:nvPr/>
        </p:nvPicPr>
        <p:blipFill rotWithShape="1">
          <a:blip r:embed="rId3"/>
          <a:srcRect l="31370" t="18668" r="23698" b="11200"/>
          <a:stretch/>
        </p:blipFill>
        <p:spPr>
          <a:xfrm>
            <a:off x="1853852" y="1578279"/>
            <a:ext cx="5611660" cy="5010411"/>
          </a:xfrm>
          <a:prstGeom prst="rect">
            <a:avLst/>
          </a:prstGeom>
        </p:spPr>
      </p:pic>
    </p:spTree>
    <p:extLst>
      <p:ext uri="{BB962C8B-B14F-4D97-AF65-F5344CB8AC3E}">
        <p14:creationId xmlns:p14="http://schemas.microsoft.com/office/powerpoint/2010/main" val="517049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DBE124-CC83-4A04-8829-B9D893F0E548}"/>
              </a:ext>
            </a:extLst>
          </p:cNvPr>
          <p:cNvSpPr>
            <a:spLocks noGrp="1"/>
          </p:cNvSpPr>
          <p:nvPr>
            <p:ph type="title"/>
          </p:nvPr>
        </p:nvSpPr>
        <p:spPr/>
        <p:txBody>
          <a:bodyPr>
            <a:noAutofit/>
          </a:bodyPr>
          <a:lstStyle/>
          <a:p>
            <a:r>
              <a:rPr lang="en-US" sz="3200" dirty="0"/>
              <a:t>Addressing the Needs of Children and Youth in the Context of War and Terrorism: </a:t>
            </a:r>
            <a:br>
              <a:rPr lang="en-US" sz="3200" dirty="0"/>
            </a:br>
            <a:r>
              <a:rPr lang="en-US" sz="3200" dirty="0"/>
              <a:t>The Technological Frontier</a:t>
            </a:r>
            <a:endParaRPr lang="LID4096" sz="3200" dirty="0"/>
          </a:p>
        </p:txBody>
      </p:sp>
      <p:pic>
        <p:nvPicPr>
          <p:cNvPr id="7" name="Content Placeholder 6">
            <a:extLst>
              <a:ext uri="{FF2B5EF4-FFF2-40B4-BE49-F238E27FC236}">
                <a16:creationId xmlns:a16="http://schemas.microsoft.com/office/drawing/2014/main" id="{B1AB5F2D-6255-40CC-8783-5EBB3D89C051}"/>
              </a:ext>
            </a:extLst>
          </p:cNvPr>
          <p:cNvPicPr>
            <a:picLocks noGrp="1" noChangeAspect="1"/>
          </p:cNvPicPr>
          <p:nvPr>
            <p:ph sz="half" idx="1"/>
          </p:nvPr>
        </p:nvPicPr>
        <p:blipFill rotWithShape="1">
          <a:blip r:embed="rId3"/>
          <a:srcRect l="15166" t="16515" r="19046" b="7666"/>
          <a:stretch/>
        </p:blipFill>
        <p:spPr>
          <a:xfrm>
            <a:off x="362309" y="1777042"/>
            <a:ext cx="4813541" cy="4579308"/>
          </a:xfrm>
          <a:prstGeom prst="rect">
            <a:avLst/>
          </a:prstGeom>
        </p:spPr>
      </p:pic>
      <p:pic>
        <p:nvPicPr>
          <p:cNvPr id="12" name="Content Placeholder 11">
            <a:extLst>
              <a:ext uri="{FF2B5EF4-FFF2-40B4-BE49-F238E27FC236}">
                <a16:creationId xmlns:a16="http://schemas.microsoft.com/office/drawing/2014/main" id="{EFD1C2B5-2A69-4B14-864C-6656111C3055}"/>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4934310" y="1966822"/>
            <a:ext cx="3752490" cy="4244195"/>
          </a:xfrm>
        </p:spPr>
      </p:pic>
      <p:sp>
        <p:nvSpPr>
          <p:cNvPr id="4" name="Slide Number Placeholder 3">
            <a:extLst>
              <a:ext uri="{FF2B5EF4-FFF2-40B4-BE49-F238E27FC236}">
                <a16:creationId xmlns:a16="http://schemas.microsoft.com/office/drawing/2014/main" id="{C4C5C88F-0187-42B7-987A-4644B02677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4516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366871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Rot="1" noChangeArrowheads="1"/>
          </p:cNvSpPr>
          <p:nvPr>
            <p:ph type="title" idx="4294967295"/>
          </p:nvPr>
        </p:nvSpPr>
        <p:spPr>
          <a:xfrm>
            <a:off x="457200" y="1676400"/>
            <a:ext cx="8382000" cy="2270125"/>
          </a:xfrm>
        </p:spPr>
        <p:txBody>
          <a:bodyPr/>
          <a:lstStyle/>
          <a:p>
            <a:pPr algn="ctr" eaLnBrk="1" hangingPunct="1">
              <a:defRPr/>
            </a:pPr>
            <a:r>
              <a:rPr lang="en-US" sz="2800" dirty="0">
                <a:effectLst>
                  <a:outerShdw blurRad="38100" dist="38100" dir="2700000" algn="tl">
                    <a:srgbClr val="000000"/>
                  </a:outerShdw>
                </a:effectLst>
                <a:latin typeface="Georgia" pitchFamily="18" charset="0"/>
              </a:rPr>
              <a:t>A Window Into Parenthood under Stress:</a:t>
            </a:r>
            <a:br>
              <a:rPr lang="en-US" sz="3200" dirty="0">
                <a:effectLst>
                  <a:outerShdw blurRad="38100" dist="38100" dir="2700000" algn="tl">
                    <a:srgbClr val="000000"/>
                  </a:outerShdw>
                </a:effectLst>
                <a:latin typeface="Georgia" pitchFamily="18" charset="0"/>
              </a:rPr>
            </a:br>
            <a:r>
              <a:rPr lang="en-US" sz="2800" dirty="0">
                <a:effectLst>
                  <a:outerShdw blurRad="38100" dist="38100" dir="2700000" algn="tl">
                    <a:srgbClr val="000000"/>
                  </a:outerShdw>
                </a:effectLst>
                <a:latin typeface="Georgia" pitchFamily="18" charset="0"/>
              </a:rPr>
              <a:t>Coping with ongoing threat of missiles </a:t>
            </a:r>
            <a:br>
              <a:rPr lang="en-US" sz="2800" dirty="0">
                <a:solidFill>
                  <a:srgbClr val="FF00FF"/>
                </a:solidFill>
                <a:effectLst>
                  <a:outerShdw blurRad="38100" dist="38100" dir="2700000" algn="tl">
                    <a:srgbClr val="000000"/>
                  </a:outerShdw>
                </a:effectLst>
                <a:latin typeface="Georgia" pitchFamily="18" charset="0"/>
              </a:rPr>
            </a:br>
            <a:br>
              <a:rPr lang="en-US" sz="2800" dirty="0">
                <a:solidFill>
                  <a:srgbClr val="FF00FF"/>
                </a:solidFill>
                <a:effectLst>
                  <a:outerShdw blurRad="38100" dist="38100" dir="2700000" algn="tl">
                    <a:srgbClr val="000000"/>
                  </a:outerShdw>
                </a:effectLst>
                <a:latin typeface="Georgia" pitchFamily="18" charset="0"/>
              </a:rPr>
            </a:br>
            <a:endParaRPr lang="en-US" sz="2000" b="0" dirty="0">
              <a:solidFill>
                <a:schemeClr val="tx1"/>
              </a:solidFill>
              <a:latin typeface="Georgia" pitchFamily="18" charset="0"/>
            </a:endParaRPr>
          </a:p>
        </p:txBody>
      </p:sp>
      <p:pic>
        <p:nvPicPr>
          <p:cNvPr id="5" name="Picture 4" descr="klimt">
            <a:extLst>
              <a:ext uri="{FF2B5EF4-FFF2-40B4-BE49-F238E27FC236}">
                <a16:creationId xmlns:a16="http://schemas.microsoft.com/office/drawing/2014/main" id="{44D0A22E-9912-4E13-9400-245517725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499" y="3338187"/>
            <a:ext cx="3169084" cy="326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omen-Upset.xlarger.jpg">
            <a:extLst>
              <a:ext uri="{FF2B5EF4-FFF2-40B4-BE49-F238E27FC236}">
                <a16:creationId xmlns:a16="http://schemas.microsoft.com/office/drawing/2014/main" id="{C89D7DF3-D9D1-4189-AF1F-AA6D706FFEDE}"/>
              </a:ext>
            </a:extLst>
          </p:cNvPr>
          <p:cNvPicPr>
            <a:picLocks noChangeAspect="1"/>
          </p:cNvPicPr>
          <p:nvPr/>
        </p:nvPicPr>
        <p:blipFill>
          <a:blip r:embed="rId5" cstate="print">
            <a:duotone>
              <a:schemeClr val="accent6">
                <a:shade val="45000"/>
                <a:satMod val="135000"/>
              </a:schemeClr>
              <a:prstClr val="white"/>
            </a:duotone>
          </a:blip>
          <a:stretch>
            <a:fillRect/>
          </a:stretch>
        </p:blipFill>
        <p:spPr>
          <a:xfrm>
            <a:off x="4851379" y="3338187"/>
            <a:ext cx="2968668" cy="3407078"/>
          </a:xfrm>
          <a:prstGeom prst="rect">
            <a:avLst/>
          </a:prstGeom>
          <a:effectLst>
            <a:softEdge rad="127000"/>
          </a:effectLst>
        </p:spPr>
      </p:pic>
    </p:spTree>
    <p:extLst>
      <p:ext uri="{BB962C8B-B14F-4D97-AF65-F5344CB8AC3E}">
        <p14:creationId xmlns:p14="http://schemas.microsoft.com/office/powerpoint/2010/main" val="363519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B93AC1F-F7CB-40EE-98EE-05BCA7BF8B05}"/>
              </a:ext>
            </a:extLst>
          </p:cNvPr>
          <p:cNvSpPr>
            <a:spLocks noGrp="1" noChangeArrowheads="1"/>
          </p:cNvSpPr>
          <p:nvPr>
            <p:ph type="title"/>
          </p:nvPr>
        </p:nvSpPr>
        <p:spPr/>
        <p:txBody>
          <a:bodyPr>
            <a:normAutofit/>
          </a:bodyPr>
          <a:lstStyle/>
          <a:p>
            <a:r>
              <a:rPr lang="en-US" altLang="LID4096" sz="4000" dirty="0">
                <a:solidFill>
                  <a:schemeClr val="tx1"/>
                </a:solidFill>
                <a:latin typeface="+mn-lt"/>
              </a:rPr>
              <a:t>Psychological Trauma</a:t>
            </a:r>
          </a:p>
        </p:txBody>
      </p:sp>
      <p:sp>
        <p:nvSpPr>
          <p:cNvPr id="18435" name="Text Box 3">
            <a:extLst>
              <a:ext uri="{FF2B5EF4-FFF2-40B4-BE49-F238E27FC236}">
                <a16:creationId xmlns:a16="http://schemas.microsoft.com/office/drawing/2014/main" id="{B6C6AB39-3DA9-4BD5-8B17-75ED305A6150}"/>
              </a:ext>
            </a:extLst>
          </p:cNvPr>
          <p:cNvSpPr txBox="1">
            <a:spLocks noChangeArrowheads="1"/>
          </p:cNvSpPr>
          <p:nvPr/>
        </p:nvSpPr>
        <p:spPr bwMode="auto">
          <a:xfrm>
            <a:off x="228600" y="2971800"/>
            <a:ext cx="274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LID4096" sz="3200" b="1" i="0" dirty="0">
                <a:solidFill>
                  <a:srgbClr val="FF0000"/>
                </a:solidFill>
              </a:rPr>
              <a:t>Traumatic</a:t>
            </a:r>
            <a:r>
              <a:rPr lang="en-US" altLang="LID4096" sz="3200" b="1" i="0" dirty="0">
                <a:solidFill>
                  <a:srgbClr val="00CC00"/>
                </a:solidFill>
              </a:rPr>
              <a:t> </a:t>
            </a:r>
            <a:r>
              <a:rPr lang="en-US" altLang="LID4096" sz="3200" b="1" i="0" dirty="0">
                <a:solidFill>
                  <a:srgbClr val="FF0000"/>
                </a:solidFill>
              </a:rPr>
              <a:t>event</a:t>
            </a:r>
          </a:p>
        </p:txBody>
      </p:sp>
      <p:sp>
        <p:nvSpPr>
          <p:cNvPr id="18436" name="Text Box 4">
            <a:extLst>
              <a:ext uri="{FF2B5EF4-FFF2-40B4-BE49-F238E27FC236}">
                <a16:creationId xmlns:a16="http://schemas.microsoft.com/office/drawing/2014/main" id="{6EB56D47-7E61-49C1-AD31-95291385A74A}"/>
              </a:ext>
            </a:extLst>
          </p:cNvPr>
          <p:cNvSpPr txBox="1">
            <a:spLocks noChangeArrowheads="1"/>
          </p:cNvSpPr>
          <p:nvPr/>
        </p:nvSpPr>
        <p:spPr bwMode="auto">
          <a:xfrm>
            <a:off x="2971800" y="2895600"/>
            <a:ext cx="2704381"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LID4096" sz="3200" b="1" i="0" dirty="0">
                <a:solidFill>
                  <a:srgbClr val="00B0F0"/>
                </a:solidFill>
              </a:rPr>
              <a:t>Coping</a:t>
            </a:r>
            <a:r>
              <a:rPr lang="en-US" altLang="LID4096" sz="3200" b="1" i="0" dirty="0">
                <a:solidFill>
                  <a:srgbClr val="FF0000"/>
                </a:solidFill>
              </a:rPr>
              <a:t> </a:t>
            </a:r>
            <a:endParaRPr lang="he-IL" altLang="LID4096" sz="3200" b="1" i="0" dirty="0">
              <a:solidFill>
                <a:srgbClr val="FF0000"/>
              </a:solidFill>
            </a:endParaRPr>
          </a:p>
          <a:p>
            <a:pPr algn="ctr">
              <a:spcBef>
                <a:spcPct val="50000"/>
              </a:spcBef>
            </a:pPr>
            <a:r>
              <a:rPr lang="en-US" altLang="LID4096" sz="3200" b="1" i="0" dirty="0">
                <a:solidFill>
                  <a:srgbClr val="7030A0"/>
                </a:solidFill>
              </a:rPr>
              <a:t>Meaning</a:t>
            </a:r>
            <a:r>
              <a:rPr lang="en-US" altLang="LID4096" sz="3200" b="1" i="0" dirty="0">
                <a:solidFill>
                  <a:srgbClr val="CCFF66"/>
                </a:solidFill>
              </a:rPr>
              <a:t> </a:t>
            </a:r>
          </a:p>
        </p:txBody>
      </p:sp>
      <p:sp>
        <p:nvSpPr>
          <p:cNvPr id="18437" name="Text Box 5">
            <a:extLst>
              <a:ext uri="{FF2B5EF4-FFF2-40B4-BE49-F238E27FC236}">
                <a16:creationId xmlns:a16="http://schemas.microsoft.com/office/drawing/2014/main" id="{48964200-5ECC-410C-B7BF-96C6745C5D96}"/>
              </a:ext>
            </a:extLst>
          </p:cNvPr>
          <p:cNvSpPr txBox="1">
            <a:spLocks noChangeArrowheads="1"/>
          </p:cNvSpPr>
          <p:nvPr/>
        </p:nvSpPr>
        <p:spPr bwMode="auto">
          <a:xfrm rot="721203">
            <a:off x="5943600" y="42672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LID4096" sz="3200" b="1" i="0" dirty="0">
                <a:solidFill>
                  <a:srgbClr val="C00000"/>
                </a:solidFill>
              </a:rPr>
              <a:t>Long</a:t>
            </a:r>
            <a:r>
              <a:rPr lang="en-US" altLang="LID4096" sz="3200" b="1" i="0" dirty="0">
                <a:solidFill>
                  <a:srgbClr val="C00000"/>
                </a:solidFill>
                <a:latin typeface="Times New Roman" panose="02020603050405020304" pitchFamily="18" charset="0"/>
              </a:rPr>
              <a:t> term results </a:t>
            </a:r>
          </a:p>
        </p:txBody>
      </p:sp>
      <p:sp>
        <p:nvSpPr>
          <p:cNvPr id="18438" name="Text Box 6">
            <a:extLst>
              <a:ext uri="{FF2B5EF4-FFF2-40B4-BE49-F238E27FC236}">
                <a16:creationId xmlns:a16="http://schemas.microsoft.com/office/drawing/2014/main" id="{E851A015-3C44-4C79-8853-C3248EB483CD}"/>
              </a:ext>
            </a:extLst>
          </p:cNvPr>
          <p:cNvSpPr txBox="1">
            <a:spLocks noChangeArrowheads="1"/>
          </p:cNvSpPr>
          <p:nvPr/>
        </p:nvSpPr>
        <p:spPr bwMode="auto">
          <a:xfrm rot="20359916">
            <a:off x="5986651" y="2494578"/>
            <a:ext cx="257734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LID4096" sz="3200" b="1" i="0" dirty="0"/>
              <a:t>Short</a:t>
            </a:r>
            <a:r>
              <a:rPr lang="en-US" altLang="LID4096" sz="3200" b="1" i="0" dirty="0">
                <a:latin typeface="Times New Roman" panose="02020603050405020304" pitchFamily="18" charset="0"/>
              </a:rPr>
              <a:t> term results</a:t>
            </a:r>
          </a:p>
        </p:txBody>
      </p:sp>
      <p:cxnSp>
        <p:nvCxnSpPr>
          <p:cNvPr id="3" name="Straight Arrow Connector 2">
            <a:extLst>
              <a:ext uri="{FF2B5EF4-FFF2-40B4-BE49-F238E27FC236}">
                <a16:creationId xmlns:a16="http://schemas.microsoft.com/office/drawing/2014/main" id="{8C9C8314-A780-4B38-80AF-78A6B85B3BBB}"/>
              </a:ext>
            </a:extLst>
          </p:cNvPr>
          <p:cNvCxnSpPr>
            <a:cxnSpLocks/>
          </p:cNvCxnSpPr>
          <p:nvPr/>
        </p:nvCxnSpPr>
        <p:spPr>
          <a:xfrm>
            <a:off x="2656936" y="3571336"/>
            <a:ext cx="772064" cy="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3A9DFB2-A7F4-4C1F-BE9C-93540B7B0843}"/>
              </a:ext>
            </a:extLst>
          </p:cNvPr>
          <p:cNvCxnSpPr>
            <a:cxnSpLocks/>
          </p:cNvCxnSpPr>
          <p:nvPr/>
        </p:nvCxnSpPr>
        <p:spPr>
          <a:xfrm flipV="1">
            <a:off x="5211829" y="3006306"/>
            <a:ext cx="895673" cy="29329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3D8B858-DB4D-4573-8A91-1CB6F232845D}"/>
              </a:ext>
            </a:extLst>
          </p:cNvPr>
          <p:cNvCxnSpPr>
            <a:cxnSpLocks/>
          </p:cNvCxnSpPr>
          <p:nvPr/>
        </p:nvCxnSpPr>
        <p:spPr>
          <a:xfrm>
            <a:off x="5290149" y="4255758"/>
            <a:ext cx="980800" cy="229978"/>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03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 calcmode="lin" valueType="num">
                                      <p:cBhvr>
                                        <p:cTn id="9" dur="500" fill="hold"/>
                                        <p:tgtEl>
                                          <p:spTgt spid="18434"/>
                                        </p:tgtEl>
                                        <p:attrNameLst>
                                          <p:attrName>style.rotation</p:attrName>
                                        </p:attrNameLst>
                                      </p:cBhvr>
                                      <p:tavLst>
                                        <p:tav tm="0">
                                          <p:val>
                                            <p:fltVal val="360"/>
                                          </p:val>
                                        </p:tav>
                                        <p:tav tm="100000">
                                          <p:val>
                                            <p:fltVal val="0"/>
                                          </p:val>
                                        </p:tav>
                                      </p:tavLst>
                                    </p:anim>
                                    <p:animEffect transition="in" filter="fade">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P spid="184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3AC1F7-1D68-4EE9-9780-E2A3231D054A}" type="slidenum">
              <a:rPr lang="he-IL"/>
              <a:pPr/>
              <a:t>40</a:t>
            </a:fld>
            <a:endParaRPr lang="en-US"/>
          </a:p>
        </p:txBody>
      </p:sp>
      <p:sp>
        <p:nvSpPr>
          <p:cNvPr id="220162" name="Rectangle 2"/>
          <p:cNvSpPr>
            <a:spLocks noGrp="1" noChangeArrowheads="1"/>
          </p:cNvSpPr>
          <p:nvPr>
            <p:ph type="body" idx="4294967295"/>
          </p:nvPr>
        </p:nvSpPr>
        <p:spPr>
          <a:xfrm>
            <a:off x="0" y="1"/>
            <a:ext cx="9144000" cy="6126164"/>
          </a:xfrm>
        </p:spPr>
        <p:txBody>
          <a:bodyPr/>
          <a:lstStyle/>
          <a:p>
            <a:pPr algn="ctr">
              <a:buFontTx/>
              <a:buNone/>
            </a:pPr>
            <a:r>
              <a:rPr lang="en-US" sz="3600" dirty="0"/>
              <a:t>	Is young age </a:t>
            </a:r>
          </a:p>
          <a:p>
            <a:pPr algn="ctr">
              <a:buFontTx/>
              <a:buNone/>
            </a:pPr>
            <a:r>
              <a:rPr lang="en-US" sz="3600" b="1" dirty="0">
                <a:solidFill>
                  <a:srgbClr val="FF0000"/>
                </a:solidFill>
              </a:rPr>
              <a:t>a </a:t>
            </a:r>
            <a:r>
              <a:rPr lang="en-US" sz="3600" b="1" i="1" dirty="0">
                <a:solidFill>
                  <a:srgbClr val="FF0000"/>
                </a:solidFill>
              </a:rPr>
              <a:t>risk factor</a:t>
            </a:r>
            <a:r>
              <a:rPr lang="en-US" sz="3600" b="1" dirty="0">
                <a:solidFill>
                  <a:srgbClr val="FF0000"/>
                </a:solidFill>
              </a:rPr>
              <a:t> </a:t>
            </a:r>
            <a:r>
              <a:rPr lang="en-US" sz="3600" dirty="0"/>
              <a:t>or </a:t>
            </a:r>
            <a:r>
              <a:rPr lang="en-US" sz="3600" b="1" dirty="0">
                <a:solidFill>
                  <a:srgbClr val="0070C0"/>
                </a:solidFill>
              </a:rPr>
              <a:t>a </a:t>
            </a:r>
            <a:r>
              <a:rPr lang="en-US" sz="3600" b="1" i="1" dirty="0">
                <a:solidFill>
                  <a:srgbClr val="0070C0"/>
                </a:solidFill>
              </a:rPr>
              <a:t>protective factor</a:t>
            </a:r>
            <a:r>
              <a:rPr lang="en-US" sz="3600" b="1" dirty="0">
                <a:solidFill>
                  <a:srgbClr val="0070C0"/>
                </a:solidFill>
              </a:rPr>
              <a:t> </a:t>
            </a:r>
          </a:p>
          <a:p>
            <a:pPr algn="ctr">
              <a:buFontTx/>
              <a:buNone/>
            </a:pPr>
            <a:r>
              <a:rPr lang="en-US" sz="3600" dirty="0"/>
              <a:t>for long term effects of trauma in children? </a:t>
            </a:r>
          </a:p>
        </p:txBody>
      </p:sp>
      <p:pic>
        <p:nvPicPr>
          <p:cNvPr id="5" name="Picture 3" descr="child_1"/>
          <p:cNvPicPr>
            <a:picLocks noChangeAspect="1" noChangeArrowheads="1"/>
          </p:cNvPicPr>
          <p:nvPr/>
        </p:nvPicPr>
        <p:blipFill>
          <a:blip r:embed="rId3" cstate="print"/>
          <a:srcRect/>
          <a:stretch>
            <a:fillRect/>
          </a:stretch>
        </p:blipFill>
        <p:spPr bwMode="auto">
          <a:xfrm>
            <a:off x="3219178" y="2791615"/>
            <a:ext cx="2808288" cy="291623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2498"/>
            <a:ext cx="9144000" cy="565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8179" name="Text Box 3"/>
          <p:cNvSpPr txBox="1">
            <a:spLocks noChangeArrowheads="1"/>
          </p:cNvSpPr>
          <p:nvPr/>
        </p:nvSpPr>
        <p:spPr bwMode="auto">
          <a:xfrm>
            <a:off x="457200" y="244475"/>
            <a:ext cx="8385175" cy="1431925"/>
          </a:xfrm>
          <a:prstGeom prst="rect">
            <a:avLst/>
          </a:prstGeom>
          <a:noFill/>
          <a:ln w="9525">
            <a:noFill/>
            <a:round/>
            <a:headEnd/>
            <a:tailEnd/>
          </a:ln>
          <a:effectLst/>
        </p:spPr>
        <p:txBody>
          <a:bodyPr lIns="90000" tIns="46800" rIns="90000" bIns="46800" anchor="ctr"/>
          <a:lstStyle/>
          <a:p>
            <a:pPr defTabSz="457200">
              <a:buClr>
                <a:srgbClr val="000000"/>
              </a:buClr>
              <a:buSzPct val="100000"/>
              <a:buFont typeface="Arial Blac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b="1" dirty="0">
                <a:solidFill>
                  <a:srgbClr val="000000"/>
                </a:solidFill>
                <a:effectLst>
                  <a:outerShdw blurRad="38100" dist="38100" dir="2700000" algn="tl">
                    <a:srgbClr val="FFFFFF"/>
                  </a:outerShdw>
                </a:effectLst>
                <a:latin typeface="Arial Black" pitchFamily="34" charset="0"/>
                <a:cs typeface="Arial" charset="0"/>
              </a:rPr>
              <a:t> </a:t>
            </a:r>
          </a:p>
        </p:txBody>
      </p:sp>
      <p:sp>
        <p:nvSpPr>
          <p:cNvPr id="4" name="WordArt 2"/>
          <p:cNvSpPr>
            <a:spLocks noChangeArrowheads="1" noChangeShapeType="1" noTextEdit="1"/>
          </p:cNvSpPr>
          <p:nvPr/>
        </p:nvSpPr>
        <p:spPr bwMode="auto">
          <a:xfrm>
            <a:off x="1905000" y="272550"/>
            <a:ext cx="5084523" cy="901873"/>
          </a:xfrm>
          <a:prstGeom prst="rect">
            <a:avLst/>
          </a:prstGeom>
        </p:spPr>
        <p:txBody>
          <a:bodyPr wrap="none" fromWordArt="1">
            <a:prstTxWarp prst="textPlain">
              <a:avLst>
                <a:gd name="adj" fmla="val 43728"/>
              </a:avLst>
            </a:prstTxWarp>
          </a:bodyPr>
          <a:lstStyle/>
          <a:p>
            <a:pPr algn="ctr"/>
            <a:r>
              <a:rPr lang="en-US" sz="3600" b="1" kern="10" dirty="0">
                <a:ln w="9360">
                  <a:solidFill>
                    <a:srgbClr val="FF0000"/>
                  </a:solidFill>
                  <a:miter lim="800000"/>
                  <a:headEnd/>
                  <a:tailEnd/>
                </a:ln>
                <a:gradFill rotWithShape="1">
                  <a:gsLst>
                    <a:gs pos="0">
                      <a:srgbClr val="FF0000"/>
                    </a:gs>
                    <a:gs pos="100000">
                      <a:srgbClr val="750000"/>
                    </a:gs>
                  </a:gsLst>
                  <a:lin ang="5400000" scaled="1"/>
                </a:gradFill>
                <a:latin typeface="Times New Roman" panose="02020603050405020304" pitchFamily="18" charset="0"/>
                <a:cs typeface="Times New Roman" panose="02020603050405020304" pitchFamily="18" charset="0"/>
              </a:rPr>
              <a:t>Red Color</a:t>
            </a:r>
          </a:p>
        </p:txBody>
      </p:sp>
    </p:spTree>
    <p:extLst>
      <p:ext uri="{BB962C8B-B14F-4D97-AF65-F5344CB8AC3E}">
        <p14:creationId xmlns:p14="http://schemas.microsoft.com/office/powerpoint/2010/main" val="30521198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49" name="Oval 65"/>
          <p:cNvSpPr>
            <a:spLocks noChangeArrowheads="1"/>
          </p:cNvSpPr>
          <p:nvPr/>
        </p:nvSpPr>
        <p:spPr bwMode="auto">
          <a:xfrm>
            <a:off x="4267200" y="3124200"/>
            <a:ext cx="4648200" cy="914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16448" name="Oval 64"/>
          <p:cNvSpPr>
            <a:spLocks noChangeArrowheads="1"/>
          </p:cNvSpPr>
          <p:nvPr/>
        </p:nvSpPr>
        <p:spPr bwMode="auto">
          <a:xfrm>
            <a:off x="4114800" y="1219200"/>
            <a:ext cx="5029200" cy="10668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16447" name="Oval 63"/>
          <p:cNvSpPr>
            <a:spLocks noChangeArrowheads="1"/>
          </p:cNvSpPr>
          <p:nvPr/>
        </p:nvSpPr>
        <p:spPr bwMode="auto">
          <a:xfrm>
            <a:off x="0" y="4343400"/>
            <a:ext cx="4419600" cy="10668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16446" name="Oval 62"/>
          <p:cNvSpPr>
            <a:spLocks noChangeArrowheads="1"/>
          </p:cNvSpPr>
          <p:nvPr/>
        </p:nvSpPr>
        <p:spPr bwMode="auto">
          <a:xfrm>
            <a:off x="0" y="1219200"/>
            <a:ext cx="4267200" cy="838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e-IL" altLang="en-US"/>
          </a:p>
        </p:txBody>
      </p:sp>
      <p:sp>
        <p:nvSpPr>
          <p:cNvPr id="148482" name="Rectangle 2"/>
          <p:cNvSpPr>
            <a:spLocks noGrp="1" noRot="1" noChangeArrowheads="1"/>
          </p:cNvSpPr>
          <p:nvPr>
            <p:ph type="title"/>
          </p:nvPr>
        </p:nvSpPr>
        <p:spPr>
          <a:xfrm>
            <a:off x="-174171" y="228600"/>
            <a:ext cx="9318171" cy="152400"/>
          </a:xfrm>
        </p:spPr>
        <p:txBody>
          <a:bodyPr>
            <a:noAutofit/>
          </a:bodyPr>
          <a:lstStyle/>
          <a:p>
            <a:pPr eaLnBrk="1" hangingPunct="1">
              <a:defRPr/>
            </a:pPr>
            <a:r>
              <a:rPr lang="en-US" sz="2800" b="1" dirty="0">
                <a:latin typeface="Georgia" pitchFamily="18" charset="0"/>
              </a:rPr>
              <a:t>Symptoms of Toddlers and Parents</a:t>
            </a:r>
          </a:p>
        </p:txBody>
      </p:sp>
      <p:graphicFrame>
        <p:nvGraphicFramePr>
          <p:cNvPr id="148647" name="Group 167"/>
          <p:cNvGraphicFramePr>
            <a:graphicFrameLocks noGrp="1"/>
          </p:cNvGraphicFramePr>
          <p:nvPr>
            <p:ph sz="half" idx="2"/>
          </p:nvPr>
        </p:nvGraphicFramePr>
        <p:xfrm>
          <a:off x="4495800" y="1278163"/>
          <a:ext cx="4391025" cy="4812085"/>
        </p:xfrm>
        <a:graphic>
          <a:graphicData uri="http://schemas.openxmlformats.org/drawingml/2006/table">
            <a:tbl>
              <a:tblPr rtl="1"/>
              <a:tblGrid>
                <a:gridCol w="660400">
                  <a:extLst>
                    <a:ext uri="{9D8B030D-6E8A-4147-A177-3AD203B41FA5}">
                      <a16:colId xmlns:a16="http://schemas.microsoft.com/office/drawing/2014/main" val="20000"/>
                    </a:ext>
                  </a:extLst>
                </a:gridCol>
                <a:gridCol w="3730625">
                  <a:extLst>
                    <a:ext uri="{9D8B030D-6E8A-4147-A177-3AD203B41FA5}">
                      <a16:colId xmlns:a16="http://schemas.microsoft.com/office/drawing/2014/main" val="20001"/>
                    </a:ext>
                  </a:extLst>
                </a:gridCol>
              </a:tblGrid>
              <a:tr h="73524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33%</a:t>
                      </a: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99CC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Impairment in enjoyment and leisure activities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28575" cap="flat" cmpd="sng" algn="ctr">
                      <a:solidFill>
                        <a:srgbClr val="99CC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788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26%</a:t>
                      </a: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Startled response to noise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54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24%</a:t>
                      </a: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Functional impairment at work</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953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22%</a:t>
                      </a: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Irritability and restlessness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903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22%</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endParaRP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Trying not to think about the events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61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21%</a:t>
                      </a: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Trouble with concentration</a:t>
                      </a:r>
                      <a:r>
                        <a:rPr kumimoji="0" lang="he-IL"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 </a:t>
                      </a:r>
                      <a:endPar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472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18%</a:t>
                      </a: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Sleep difficulties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6852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12%</a:t>
                      </a:r>
                    </a:p>
                  </a:txBody>
                  <a:tcPr marL="0" marR="0" marT="0" marB="0"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Functional impairment in household duties </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48512" name="Text Box 32"/>
          <p:cNvSpPr txBox="1">
            <a:spLocks noChangeArrowheads="1"/>
          </p:cNvSpPr>
          <p:nvPr/>
        </p:nvSpPr>
        <p:spPr bwMode="auto">
          <a:xfrm>
            <a:off x="4876800" y="533400"/>
            <a:ext cx="4010025" cy="733425"/>
          </a:xfrm>
          <a:prstGeom prst="rect">
            <a:avLst/>
          </a:prstGeom>
          <a:noFill/>
          <a:ln w="9525">
            <a:noFill/>
            <a:miter lim="800000"/>
            <a:headEnd/>
            <a:tailEnd/>
          </a:ln>
          <a:effectLst/>
        </p:spPr>
        <p:txBody>
          <a:bodyPr>
            <a:spAutoFit/>
          </a:bodyPr>
          <a:lstStyle/>
          <a:p>
            <a:pPr algn="ctr" rtl="1">
              <a:defRPr/>
            </a:pPr>
            <a:r>
              <a:rPr lang="en-US" sz="2100" dirty="0">
                <a:effectLst>
                  <a:outerShdw blurRad="38100" dist="38100" dir="2700000" algn="tl">
                    <a:srgbClr val="000000"/>
                  </a:outerShdw>
                </a:effectLst>
                <a:latin typeface="Georgia" pitchFamily="18" charset="0"/>
              </a:rPr>
              <a:t>Symptoms among </a:t>
            </a:r>
            <a:r>
              <a:rPr lang="en-US" sz="2100" b="1" dirty="0">
                <a:solidFill>
                  <a:srgbClr val="FF0000"/>
                </a:solidFill>
                <a:latin typeface="Georgia" pitchFamily="18" charset="0"/>
              </a:rPr>
              <a:t>Parents</a:t>
            </a:r>
            <a:r>
              <a:rPr lang="en-US" sz="2100" dirty="0">
                <a:effectLst>
                  <a:outerShdw blurRad="38100" dist="38100" dir="2700000" algn="tl">
                    <a:srgbClr val="000000"/>
                  </a:outerShdw>
                </a:effectLst>
                <a:latin typeface="Georgia" pitchFamily="18" charset="0"/>
              </a:rPr>
              <a:t> </a:t>
            </a:r>
          </a:p>
          <a:p>
            <a:pPr algn="ctr" rtl="1">
              <a:defRPr/>
            </a:pPr>
            <a:r>
              <a:rPr lang="en-US" sz="2100" dirty="0">
                <a:effectLst>
                  <a:outerShdw blurRad="38100" dist="38100" dir="2700000" algn="tl">
                    <a:srgbClr val="000000"/>
                  </a:outerShdw>
                </a:effectLst>
                <a:latin typeface="Georgia" pitchFamily="18" charset="0"/>
              </a:rPr>
              <a:t>(n=239):</a:t>
            </a:r>
          </a:p>
        </p:txBody>
      </p:sp>
      <p:sp>
        <p:nvSpPr>
          <p:cNvPr id="148513" name="Text Box 33"/>
          <p:cNvSpPr txBox="1">
            <a:spLocks noChangeArrowheads="1"/>
          </p:cNvSpPr>
          <p:nvPr/>
        </p:nvSpPr>
        <p:spPr bwMode="auto">
          <a:xfrm>
            <a:off x="304800" y="533400"/>
            <a:ext cx="3938588" cy="733425"/>
          </a:xfrm>
          <a:prstGeom prst="rect">
            <a:avLst/>
          </a:prstGeom>
          <a:noFill/>
          <a:ln w="9525">
            <a:noFill/>
            <a:miter lim="800000"/>
            <a:headEnd/>
            <a:tailEnd/>
          </a:ln>
          <a:effectLst/>
        </p:spPr>
        <p:txBody>
          <a:bodyPr>
            <a:spAutoFit/>
          </a:bodyPr>
          <a:lstStyle/>
          <a:p>
            <a:pPr algn="ctr" rtl="1">
              <a:defRPr/>
            </a:pPr>
            <a:r>
              <a:rPr lang="en-US" sz="2100" dirty="0">
                <a:effectLst>
                  <a:outerShdw blurRad="38100" dist="38100" dir="2700000" algn="tl">
                    <a:srgbClr val="000000"/>
                  </a:outerShdw>
                </a:effectLst>
                <a:latin typeface="Georgia" pitchFamily="18" charset="0"/>
              </a:rPr>
              <a:t>Symptoms among </a:t>
            </a:r>
            <a:r>
              <a:rPr lang="en-US" sz="2100" b="1" dirty="0">
                <a:solidFill>
                  <a:srgbClr val="0070C0"/>
                </a:solidFill>
                <a:latin typeface="Georgia" pitchFamily="18" charset="0"/>
              </a:rPr>
              <a:t>Toddlers </a:t>
            </a:r>
            <a:r>
              <a:rPr lang="en-US" sz="2100" dirty="0">
                <a:effectLst>
                  <a:outerShdw blurRad="38100" dist="38100" dir="2700000" algn="tl">
                    <a:srgbClr val="000000"/>
                  </a:outerShdw>
                </a:effectLst>
                <a:latin typeface="Georgia" pitchFamily="18" charset="0"/>
              </a:rPr>
              <a:t>(n=225):</a:t>
            </a:r>
          </a:p>
        </p:txBody>
      </p:sp>
      <p:graphicFrame>
        <p:nvGraphicFramePr>
          <p:cNvPr id="148634" name="Group 154"/>
          <p:cNvGraphicFramePr>
            <a:graphicFrameLocks noGrp="1"/>
          </p:cNvGraphicFramePr>
          <p:nvPr>
            <p:ph sz="half" idx="1"/>
          </p:nvPr>
        </p:nvGraphicFramePr>
        <p:xfrm>
          <a:off x="330200" y="1266825"/>
          <a:ext cx="4038600" cy="4823423"/>
        </p:xfrm>
        <a:graphic>
          <a:graphicData uri="http://schemas.openxmlformats.org/drawingml/2006/table">
            <a:tbl>
              <a:tblPr rtl="1"/>
              <a:tblGrid>
                <a:gridCol w="792163">
                  <a:extLst>
                    <a:ext uri="{9D8B030D-6E8A-4147-A177-3AD203B41FA5}">
                      <a16:colId xmlns:a16="http://schemas.microsoft.com/office/drawing/2014/main" val="20000"/>
                    </a:ext>
                  </a:extLst>
                </a:gridCol>
                <a:gridCol w="3246437">
                  <a:extLst>
                    <a:ext uri="{9D8B030D-6E8A-4147-A177-3AD203B41FA5}">
                      <a16:colId xmlns:a16="http://schemas.microsoft.com/office/drawing/2014/main" val="20001"/>
                    </a:ext>
                  </a:extLst>
                </a:gridCol>
              </a:tblGrid>
              <a:tr h="7657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40%</a:t>
                      </a:r>
                    </a:p>
                  </a:txBody>
                  <a:tcPr marT="45721" marB="45721"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99CC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Refusal to sleep alone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28575" cap="flat" cmpd="sng" algn="ctr">
                      <a:solidFill>
                        <a:srgbClr val="99CC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44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25%</a:t>
                      </a:r>
                    </a:p>
                  </a:txBody>
                  <a:tcPr marT="45721" marB="45721"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Trouble falling asleep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04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24% </a:t>
                      </a:r>
                    </a:p>
                  </a:txBody>
                  <a:tcPr marT="45721" marB="45721"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Intensive crying</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716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18%</a:t>
                      </a:r>
                    </a:p>
                  </a:txBody>
                  <a:tcPr marT="45721" marB="45721"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Restlessness when separated from parents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25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18%</a:t>
                      </a:r>
                    </a:p>
                  </a:txBody>
                  <a:tcPr marT="45721" marB="45721"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Child is fearful and anxious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44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17%</a:t>
                      </a:r>
                    </a:p>
                  </a:txBody>
                  <a:tcPr marT="45721" marB="45721"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Waking during the night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4461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FFFFFF"/>
                            </a:outerShdw>
                          </a:effectLst>
                          <a:latin typeface="Georgia" pitchFamily="18" charset="0"/>
                          <a:cs typeface="Arial" charset="0"/>
                        </a:rPr>
                        <a:t>16%</a:t>
                      </a:r>
                    </a:p>
                  </a:txBody>
                  <a:tcPr marT="45721" marB="45721" horzOverflow="overflow">
                    <a:lnL w="28575" cap="flat" cmpd="sng" algn="ctr">
                      <a:solidFill>
                        <a:srgbClr val="99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CC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rPr>
                        <a:t>Restlessness and inability to sit quietly</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FFFFFF"/>
                          </a:outerShdw>
                        </a:effectLst>
                        <a:latin typeface="Georgia" pitchFamily="18"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rgbClr val="99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B2DAD7FE-DD12-46D0-A7CF-71266EE04F45}"/>
              </a:ext>
            </a:extLst>
          </p:cNvPr>
          <p:cNvSpPr/>
          <p:nvPr/>
        </p:nvSpPr>
        <p:spPr>
          <a:xfrm>
            <a:off x="579108" y="5906164"/>
            <a:ext cx="8296215" cy="800219"/>
          </a:xfrm>
          <a:prstGeom prst="rect">
            <a:avLst/>
          </a:prstGeom>
        </p:spPr>
        <p:txBody>
          <a:bodyPr wrap="square">
            <a:spAutoFit/>
          </a:bodyPr>
          <a:lstStyle/>
          <a:p>
            <a:pPr marL="90170" marR="93980" hangingPunct="0">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R="93980" lvl="0" hangingPunct="0">
              <a:spcAft>
                <a:spcPts val="0"/>
              </a:spcAft>
              <a:tabLst>
                <a:tab pos="1170305" algn="l"/>
              </a:tabLs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Pat-Horenczyk, R., et al. (2012). Growing up under fire: Building resilience in young children and parents exposed to ongoing missile attacks.</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Journal of Child &amp; Adolescent Trauma, 5(4),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303-314.</a:t>
            </a:r>
            <a:endParaRPr lang="en-U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4365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1000"/>
                                        <p:tgtEl>
                                          <p:spTgt spid="148482"/>
                                        </p:tgtEl>
                                      </p:cBhvr>
                                    </p:animEffect>
                                    <p:anim calcmode="lin" valueType="num">
                                      <p:cBhvr>
                                        <p:cTn id="8" dur="1000" fill="hold"/>
                                        <p:tgtEl>
                                          <p:spTgt spid="148482"/>
                                        </p:tgtEl>
                                        <p:attrNameLst>
                                          <p:attrName>ppt_x</p:attrName>
                                        </p:attrNameLst>
                                      </p:cBhvr>
                                      <p:tavLst>
                                        <p:tav tm="0">
                                          <p:val>
                                            <p:strVal val="#ppt_x"/>
                                          </p:val>
                                        </p:tav>
                                        <p:tav tm="100000">
                                          <p:val>
                                            <p:strVal val="#ppt_x"/>
                                          </p:val>
                                        </p:tav>
                                      </p:tavLst>
                                    </p:anim>
                                    <p:anim calcmode="lin" valueType="num">
                                      <p:cBhvr>
                                        <p:cTn id="9" dur="1000" fill="hold"/>
                                        <p:tgtEl>
                                          <p:spTgt spid="14848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8513"/>
                                        </p:tgtEl>
                                        <p:attrNameLst>
                                          <p:attrName>style.visibility</p:attrName>
                                        </p:attrNameLst>
                                      </p:cBhvr>
                                      <p:to>
                                        <p:strVal val="visible"/>
                                      </p:to>
                                    </p:set>
                                    <p:animEffect transition="in" filter="fade">
                                      <p:cBhvr>
                                        <p:cTn id="14" dur="1000"/>
                                        <p:tgtEl>
                                          <p:spTgt spid="148513"/>
                                        </p:tgtEl>
                                      </p:cBhvr>
                                    </p:animEffect>
                                    <p:anim calcmode="lin" valueType="num">
                                      <p:cBhvr>
                                        <p:cTn id="15" dur="1000" fill="hold"/>
                                        <p:tgtEl>
                                          <p:spTgt spid="148513"/>
                                        </p:tgtEl>
                                        <p:attrNameLst>
                                          <p:attrName>ppt_x</p:attrName>
                                        </p:attrNameLst>
                                      </p:cBhvr>
                                      <p:tavLst>
                                        <p:tav tm="0">
                                          <p:val>
                                            <p:strVal val="#ppt_x"/>
                                          </p:val>
                                        </p:tav>
                                        <p:tav tm="100000">
                                          <p:val>
                                            <p:strVal val="#ppt_x"/>
                                          </p:val>
                                        </p:tav>
                                      </p:tavLst>
                                    </p:anim>
                                    <p:anim calcmode="lin" valueType="num">
                                      <p:cBhvr>
                                        <p:cTn id="16" dur="1000" fill="hold"/>
                                        <p:tgtEl>
                                          <p:spTgt spid="1485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8512"/>
                                        </p:tgtEl>
                                        <p:attrNameLst>
                                          <p:attrName>style.visibility</p:attrName>
                                        </p:attrNameLst>
                                      </p:cBhvr>
                                      <p:to>
                                        <p:strVal val="visible"/>
                                      </p:to>
                                    </p:set>
                                    <p:animEffect transition="in" filter="fade">
                                      <p:cBhvr>
                                        <p:cTn id="19" dur="1000"/>
                                        <p:tgtEl>
                                          <p:spTgt spid="148512"/>
                                        </p:tgtEl>
                                      </p:cBhvr>
                                    </p:animEffect>
                                    <p:anim calcmode="lin" valueType="num">
                                      <p:cBhvr>
                                        <p:cTn id="20" dur="1000" fill="hold"/>
                                        <p:tgtEl>
                                          <p:spTgt spid="148512"/>
                                        </p:tgtEl>
                                        <p:attrNameLst>
                                          <p:attrName>ppt_x</p:attrName>
                                        </p:attrNameLst>
                                      </p:cBhvr>
                                      <p:tavLst>
                                        <p:tav tm="0">
                                          <p:val>
                                            <p:strVal val="#ppt_x"/>
                                          </p:val>
                                        </p:tav>
                                        <p:tav tm="100000">
                                          <p:val>
                                            <p:strVal val="#ppt_x"/>
                                          </p:val>
                                        </p:tav>
                                      </p:tavLst>
                                    </p:anim>
                                    <p:anim calcmode="lin" valueType="num">
                                      <p:cBhvr>
                                        <p:cTn id="21" dur="1000" fill="hold"/>
                                        <p:tgtEl>
                                          <p:spTgt spid="14851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48634"/>
                                        </p:tgtEl>
                                        <p:attrNameLst>
                                          <p:attrName>style.visibility</p:attrName>
                                        </p:attrNameLst>
                                      </p:cBhvr>
                                      <p:to>
                                        <p:strVal val="visible"/>
                                      </p:to>
                                    </p:set>
                                    <p:animEffect transition="in" filter="fade">
                                      <p:cBhvr>
                                        <p:cTn id="26" dur="1000"/>
                                        <p:tgtEl>
                                          <p:spTgt spid="148634"/>
                                        </p:tgtEl>
                                      </p:cBhvr>
                                    </p:animEffect>
                                    <p:anim calcmode="lin" valueType="num">
                                      <p:cBhvr>
                                        <p:cTn id="27" dur="1000" fill="hold"/>
                                        <p:tgtEl>
                                          <p:spTgt spid="148634"/>
                                        </p:tgtEl>
                                        <p:attrNameLst>
                                          <p:attrName>ppt_x</p:attrName>
                                        </p:attrNameLst>
                                      </p:cBhvr>
                                      <p:tavLst>
                                        <p:tav tm="0">
                                          <p:val>
                                            <p:strVal val="#ppt_x"/>
                                          </p:val>
                                        </p:tav>
                                        <p:tav tm="100000">
                                          <p:val>
                                            <p:strVal val="#ppt_x"/>
                                          </p:val>
                                        </p:tav>
                                      </p:tavLst>
                                    </p:anim>
                                    <p:anim calcmode="lin" valueType="num">
                                      <p:cBhvr>
                                        <p:cTn id="28" dur="1000" fill="hold"/>
                                        <p:tgtEl>
                                          <p:spTgt spid="14863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8647"/>
                                        </p:tgtEl>
                                        <p:attrNameLst>
                                          <p:attrName>style.visibility</p:attrName>
                                        </p:attrNameLst>
                                      </p:cBhvr>
                                      <p:to>
                                        <p:strVal val="visible"/>
                                      </p:to>
                                    </p:set>
                                    <p:animEffect transition="in" filter="fade">
                                      <p:cBhvr>
                                        <p:cTn id="31" dur="1000"/>
                                        <p:tgtEl>
                                          <p:spTgt spid="148647"/>
                                        </p:tgtEl>
                                      </p:cBhvr>
                                    </p:animEffect>
                                    <p:anim calcmode="lin" valueType="num">
                                      <p:cBhvr>
                                        <p:cTn id="32" dur="1000" fill="hold"/>
                                        <p:tgtEl>
                                          <p:spTgt spid="148647"/>
                                        </p:tgtEl>
                                        <p:attrNameLst>
                                          <p:attrName>ppt_x</p:attrName>
                                        </p:attrNameLst>
                                      </p:cBhvr>
                                      <p:tavLst>
                                        <p:tav tm="0">
                                          <p:val>
                                            <p:strVal val="#ppt_x"/>
                                          </p:val>
                                        </p:tav>
                                        <p:tav tm="100000">
                                          <p:val>
                                            <p:strVal val="#ppt_x"/>
                                          </p:val>
                                        </p:tav>
                                      </p:tavLst>
                                    </p:anim>
                                    <p:anim calcmode="lin" valueType="num">
                                      <p:cBhvr>
                                        <p:cTn id="33" dur="1000" fill="hold"/>
                                        <p:tgtEl>
                                          <p:spTgt spid="14864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44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44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44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44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9" grpId="0" animBg="1"/>
      <p:bldP spid="16448" grpId="0" animBg="1"/>
      <p:bldP spid="16447" grpId="0" animBg="1"/>
      <p:bldP spid="16446" grpId="0" animBg="1"/>
      <p:bldP spid="148482" grpId="0"/>
      <p:bldP spid="148512" grpId="0"/>
      <p:bldP spid="148513"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12734" y="-55756"/>
            <a:ext cx="8852488" cy="1613095"/>
          </a:xfrm>
        </p:spPr>
        <p:txBody>
          <a:bodyPr>
            <a:normAutofit/>
          </a:bodyPr>
          <a:lstStyle/>
          <a:p>
            <a:r>
              <a:rPr lang="en-US" sz="3200" dirty="0">
                <a:latin typeface="+mn-lt"/>
              </a:rPr>
              <a:t>Developmental adjustment of the criteria for the diagnosis of PTSD among toddlers according to </a:t>
            </a:r>
            <a:r>
              <a:rPr lang="en-US" sz="3200" dirty="0" err="1">
                <a:latin typeface="+mn-lt"/>
              </a:rPr>
              <a:t>Scheeringa</a:t>
            </a:r>
            <a:r>
              <a:rPr lang="en-US" sz="3200" dirty="0">
                <a:latin typeface="+mn-lt"/>
              </a:rPr>
              <a:t> (2003)</a:t>
            </a:r>
          </a:p>
        </p:txBody>
      </p:sp>
      <p:sp>
        <p:nvSpPr>
          <p:cNvPr id="182275" name="Rectangle 3"/>
          <p:cNvSpPr>
            <a:spLocks noGrp="1" noChangeArrowheads="1"/>
          </p:cNvSpPr>
          <p:nvPr>
            <p:ph type="body" idx="1"/>
          </p:nvPr>
        </p:nvSpPr>
        <p:spPr>
          <a:xfrm>
            <a:off x="457200" y="1844676"/>
            <a:ext cx="8229600" cy="4901812"/>
          </a:xfrm>
        </p:spPr>
        <p:txBody>
          <a:bodyPr>
            <a:normAutofit fontScale="92500" lnSpcReduction="20000"/>
          </a:bodyPr>
          <a:lstStyle/>
          <a:p>
            <a:pPr algn="l" rtl="0">
              <a:buClrTx/>
              <a:buSzPct val="95000"/>
            </a:pPr>
            <a:r>
              <a:rPr lang="en-US" sz="2800" b="1" i="1" dirty="0"/>
              <a:t>Developmental adjustment</a:t>
            </a:r>
          </a:p>
          <a:p>
            <a:pPr lvl="1" algn="l" rtl="0">
              <a:buClrTx/>
              <a:buSzPct val="95000"/>
              <a:buFont typeface="Wingdings" pitchFamily="2" charset="2"/>
              <a:buChar char="§"/>
            </a:pPr>
            <a:r>
              <a:rPr lang="en-US" sz="2000" i="1" dirty="0"/>
              <a:t>Symptoms of re-experiencing are expressed during play and re-enactment</a:t>
            </a:r>
          </a:p>
          <a:p>
            <a:pPr lvl="1" algn="l" rtl="0">
              <a:buClrTx/>
              <a:buSzPct val="95000"/>
              <a:buFont typeface="Wingdings" pitchFamily="2" charset="2"/>
              <a:buChar char="§"/>
            </a:pPr>
            <a:r>
              <a:rPr lang="en-US" sz="2000" i="1" dirty="0"/>
              <a:t>Memories of the event  - a direct expression of distress is not required </a:t>
            </a:r>
          </a:p>
          <a:p>
            <a:pPr lvl="1" algn="l" rtl="0">
              <a:buClrTx/>
              <a:buSzPct val="95000"/>
              <a:buFont typeface="Wingdings" pitchFamily="2" charset="2"/>
              <a:buChar char="§"/>
            </a:pPr>
            <a:r>
              <a:rPr lang="en-US" sz="2000" i="1" dirty="0"/>
              <a:t>Loss of interest in the day care activity</a:t>
            </a:r>
          </a:p>
          <a:p>
            <a:pPr lvl="1" algn="l" rtl="0">
              <a:buClrTx/>
              <a:buSzPct val="95000"/>
              <a:buFont typeface="Wingdings" pitchFamily="2" charset="2"/>
              <a:buChar char="§"/>
            </a:pPr>
            <a:r>
              <a:rPr lang="en-US" sz="2000" i="1" dirty="0"/>
              <a:t>Social withdrawal</a:t>
            </a:r>
          </a:p>
          <a:p>
            <a:pPr lvl="1" algn="l" rtl="0">
              <a:buClrTx/>
              <a:buSzPct val="95000"/>
              <a:buFont typeface="Wingdings" pitchFamily="2" charset="2"/>
              <a:buChar char="§"/>
            </a:pPr>
            <a:r>
              <a:rPr lang="en-US" sz="2000" i="1" dirty="0"/>
              <a:t>Restriction of play</a:t>
            </a:r>
          </a:p>
          <a:p>
            <a:pPr lvl="1" algn="l" rtl="0">
              <a:buClrTx/>
              <a:buSzPct val="95000"/>
              <a:buFont typeface="Wingdings" pitchFamily="2" charset="2"/>
              <a:buChar char="§"/>
            </a:pPr>
            <a:r>
              <a:rPr lang="en-US" sz="2000" i="1" dirty="0"/>
              <a:t>General fears</a:t>
            </a:r>
          </a:p>
          <a:p>
            <a:pPr lvl="1" algn="l" rtl="0">
              <a:buClrTx/>
              <a:buSzPct val="95000"/>
              <a:buFont typeface="Wingdings" pitchFamily="2" charset="2"/>
              <a:buChar char="§"/>
            </a:pPr>
            <a:r>
              <a:rPr lang="en-US" sz="2000" i="1" dirty="0"/>
              <a:t>Nightmares not specifically associated to a traumatic event</a:t>
            </a:r>
            <a:endParaRPr lang="he-IL" sz="2000" i="1" dirty="0"/>
          </a:p>
          <a:p>
            <a:pPr algn="l" rtl="0">
              <a:buClrTx/>
              <a:buSzPct val="95000"/>
            </a:pPr>
            <a:r>
              <a:rPr lang="en-US" sz="2400" dirty="0"/>
              <a:t>A</a:t>
            </a:r>
            <a:r>
              <a:rPr lang="he-IL" sz="2400" dirty="0"/>
              <a:t> </a:t>
            </a:r>
            <a:r>
              <a:rPr lang="en-US" sz="2400" dirty="0"/>
              <a:t> change beyond normative developmental characteristics: more separation anxiety, more hyper arousal</a:t>
            </a:r>
          </a:p>
          <a:p>
            <a:pPr algn="l" rtl="0">
              <a:buClrTx/>
              <a:buSzPct val="95000"/>
            </a:pPr>
            <a:r>
              <a:rPr lang="en-US" sz="2400" dirty="0"/>
              <a:t>Different number of symptoms required (one of each cluster)</a:t>
            </a:r>
          </a:p>
          <a:p>
            <a:pPr algn="l" rtl="0">
              <a:buClrTx/>
              <a:buSzPct val="95000"/>
            </a:pPr>
            <a:endParaRPr lang="en-US" sz="2400" dirty="0"/>
          </a:p>
          <a:p>
            <a:pPr marL="0" indent="0">
              <a:buSzPct val="95000"/>
              <a:buNone/>
            </a:pPr>
            <a:r>
              <a:rPr lang="en-US" sz="1900" dirty="0" err="1"/>
              <a:t>Scheeringa</a:t>
            </a:r>
            <a:r>
              <a:rPr lang="en-US" sz="1900" dirty="0"/>
              <a:t>, M. S., </a:t>
            </a:r>
            <a:r>
              <a:rPr lang="en-US" sz="1900" dirty="0" err="1"/>
              <a:t>Zeanah</a:t>
            </a:r>
            <a:r>
              <a:rPr lang="en-US" sz="1900" dirty="0"/>
              <a:t>, C. H., Myers, L., &amp; Putnam, F. W. (2003). New findings on alternative criteria for PTSD in preschool children. </a:t>
            </a:r>
            <a:r>
              <a:rPr lang="en-US" sz="1900" i="1" dirty="0"/>
              <a:t>Journal of the American Academy of Child and Adolescent Psychiatry</a:t>
            </a:r>
            <a:r>
              <a:rPr lang="en-US" sz="1900" dirty="0"/>
              <a:t>, </a:t>
            </a:r>
            <a:r>
              <a:rPr lang="en-US" sz="1900" i="1" dirty="0"/>
              <a:t>42</a:t>
            </a:r>
            <a:r>
              <a:rPr lang="en-US" sz="1900" dirty="0"/>
              <a:t>(5), 561–570. https://doi.org/10.1097/01.CHI.0000046822.95464.14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2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22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22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22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body" idx="1"/>
          </p:nvPr>
        </p:nvSpPr>
        <p:spPr>
          <a:xfrm>
            <a:off x="457200" y="1905000"/>
            <a:ext cx="8540750" cy="1219200"/>
          </a:xfrm>
          <a:solidFill>
            <a:srgbClr val="FF99CC">
              <a:alpha val="46001"/>
            </a:srgbClr>
          </a:solidFill>
        </p:spPr>
        <p:txBody>
          <a:bodyPr>
            <a:normAutofit/>
          </a:bodyPr>
          <a:lstStyle/>
          <a:p>
            <a:pPr eaLnBrk="1" hangingPunct="1">
              <a:buFont typeface="Wingdings" panose="05000000000000000000" pitchFamily="2" charset="2"/>
              <a:buNone/>
              <a:defRPr/>
            </a:pPr>
            <a:r>
              <a:rPr lang="en-US" sz="2800" dirty="0">
                <a:latin typeface="Georgia" pitchFamily="18" charset="0"/>
              </a:rPr>
              <a:t>“Everything changes, when my child feels insecure he doesn’t play, or try new things.”</a:t>
            </a:r>
          </a:p>
        </p:txBody>
      </p:sp>
      <p:sp>
        <p:nvSpPr>
          <p:cNvPr id="180227" name="Text Box 3"/>
          <p:cNvSpPr txBox="1">
            <a:spLocks noChangeArrowheads="1"/>
          </p:cNvSpPr>
          <p:nvPr/>
        </p:nvSpPr>
        <p:spPr bwMode="auto">
          <a:xfrm>
            <a:off x="1" y="116632"/>
            <a:ext cx="8997950" cy="1569660"/>
          </a:xfrm>
          <a:prstGeom prst="rect">
            <a:avLst/>
          </a:prstGeom>
          <a:noFill/>
          <a:ln w="9525">
            <a:noFill/>
            <a:miter lim="800000"/>
            <a:headEnd/>
            <a:tailEnd/>
          </a:ln>
          <a:effectLst/>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4617B"/>
                </a:solidFill>
                <a:effectLst>
                  <a:outerShdw blurRad="38100" dist="38100" dir="2700000" algn="tl">
                    <a:srgbClr val="000000"/>
                  </a:outerShdw>
                </a:effectLst>
                <a:uLnTx/>
                <a:uFillTx/>
                <a:latin typeface="Georgia" pitchFamily="18" charset="0"/>
                <a:ea typeface="+mn-ea"/>
                <a:cs typeface="Arial" pitchFamily="34" charset="0"/>
              </a:rPr>
              <a:t>A Window Into Parenthood under Stress:</a:t>
            </a:r>
            <a:br>
              <a:rPr kumimoji="0" lang="en-US" sz="3200" b="0" i="0" u="none" strike="noStrike" kern="1200" cap="none" spc="0" normalizeH="0" baseline="0" noProof="0" dirty="0">
                <a:ln>
                  <a:noFill/>
                </a:ln>
                <a:solidFill>
                  <a:srgbClr val="04617B"/>
                </a:solidFill>
                <a:effectLst>
                  <a:outerShdw blurRad="38100" dist="38100" dir="2700000" algn="tl">
                    <a:srgbClr val="000000"/>
                  </a:outerShdw>
                </a:effectLst>
                <a:uLnTx/>
                <a:uFillTx/>
                <a:latin typeface="Georgia" pitchFamily="18" charset="0"/>
                <a:ea typeface="+mn-ea"/>
                <a:cs typeface="Arial" pitchFamily="34" charset="0"/>
              </a:rPr>
            </a:br>
            <a:r>
              <a:rPr kumimoji="0" lang="en-US" sz="3200" b="0" i="0" u="none" strike="noStrike" kern="1200" cap="none" spc="0" normalizeH="0" baseline="0" noProof="0" dirty="0">
                <a:ln>
                  <a:noFill/>
                </a:ln>
                <a:solidFill>
                  <a:srgbClr val="04617B"/>
                </a:solidFill>
                <a:effectLst>
                  <a:outerShdw blurRad="38100" dist="38100" dir="2700000" algn="tl">
                    <a:srgbClr val="000000"/>
                  </a:outerShdw>
                </a:effectLst>
                <a:uLnTx/>
                <a:uFillTx/>
                <a:latin typeface="Georgia" pitchFamily="18" charset="0"/>
                <a:ea typeface="+mn-ea"/>
                <a:cs typeface="Arial" pitchFamily="34" charset="0"/>
              </a:rPr>
              <a:t>Coping with ongoing threat of missiles</a:t>
            </a:r>
            <a:br>
              <a:rPr kumimoji="0" lang="en-US" sz="3200" b="0" i="0" u="none" strike="noStrike" kern="1200" cap="none" spc="0" normalizeH="0" baseline="0" noProof="0" dirty="0">
                <a:ln>
                  <a:noFill/>
                </a:ln>
                <a:solidFill>
                  <a:srgbClr val="04617B"/>
                </a:solidFill>
                <a:effectLst>
                  <a:outerShdw blurRad="38100" dist="38100" dir="2700000" algn="tl">
                    <a:srgbClr val="000000"/>
                  </a:outerShdw>
                </a:effectLst>
                <a:uLnTx/>
                <a:uFillTx/>
                <a:latin typeface="Georgia" pitchFamily="18" charset="0"/>
                <a:ea typeface="+mn-ea"/>
                <a:cs typeface="Arial" pitchFamily="34" charset="0"/>
              </a:rPr>
            </a:br>
            <a:r>
              <a:rPr kumimoji="0" lang="en-US" sz="3200" b="0" i="0" u="none" strike="noStrike" kern="1200" cap="none" spc="0" normalizeH="0" baseline="0" noProof="0" dirty="0">
                <a:ln>
                  <a:noFill/>
                </a:ln>
                <a:solidFill>
                  <a:srgbClr val="04617B"/>
                </a:solidFill>
                <a:effectLst>
                  <a:outerShdw blurRad="38100" dist="38100" dir="2700000" algn="tl">
                    <a:srgbClr val="000000"/>
                  </a:outerShdw>
                </a:effectLst>
                <a:uLnTx/>
                <a:uFillTx/>
                <a:latin typeface="Georgia" pitchFamily="18" charset="0"/>
                <a:ea typeface="+mn-ea"/>
                <a:cs typeface="Arial" charset="0"/>
              </a:rPr>
              <a:t>Parental Voices</a:t>
            </a:r>
          </a:p>
        </p:txBody>
      </p:sp>
      <p:sp>
        <p:nvSpPr>
          <p:cNvPr id="180228" name="Text Box 4"/>
          <p:cNvSpPr txBox="1">
            <a:spLocks noChangeArrowheads="1"/>
          </p:cNvSpPr>
          <p:nvPr/>
        </p:nvSpPr>
        <p:spPr bwMode="auto">
          <a:xfrm>
            <a:off x="990600" y="3505200"/>
            <a:ext cx="7772400" cy="2246769"/>
          </a:xfrm>
          <a:prstGeom prst="rect">
            <a:avLst/>
          </a:prstGeom>
          <a:solidFill>
            <a:srgbClr val="99CC00">
              <a:alpha val="45097"/>
            </a:srgbClr>
          </a:solidFill>
          <a:ln w="9525">
            <a:noFill/>
            <a:miter lim="800000"/>
            <a:headEnd/>
            <a:tailEnd/>
          </a:ln>
        </p:spPr>
        <p:txBody>
          <a:bodyPr>
            <a:spAutoFit/>
          </a:bodyPr>
          <a:lstStyle/>
          <a:p>
            <a:pPr marL="0" marR="0" lvl="0" indent="0" algn="l" defTabSz="914400" rtl="0" eaLnBrk="1" fontAlgn="base" latinLnBrk="0" hangingPunct="1">
              <a:lnSpc>
                <a:spcPct val="100000"/>
              </a:lnSpc>
              <a:spcBef>
                <a:spcPct val="20000"/>
              </a:spcBef>
              <a:spcAft>
                <a:spcPct val="0"/>
              </a:spcAft>
              <a:buClr>
                <a:srgbClr val="E2D700"/>
              </a:buClr>
              <a:buSzTx/>
              <a:buFont typeface="Wingdings" pitchFamily="2" charset="2"/>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Georgia" pitchFamily="18" charset="0"/>
                <a:ea typeface="+mn-ea"/>
                <a:cs typeface="Arial" charset="0"/>
              </a:rPr>
              <a:t>“When she hears ‘Red Color’ again everything freezes. She regressed back to behaving like a baby, bedwetting and asking for a bottle, or pacifier.”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Georgia" pitchFamily="18" charset="0"/>
              <a:ea typeface="+mn-ea"/>
              <a:cs typeface="Arial" charset="0"/>
            </a:endParaRPr>
          </a:p>
        </p:txBody>
      </p:sp>
    </p:spTree>
    <p:extLst>
      <p:ext uri="{BB962C8B-B14F-4D97-AF65-F5344CB8AC3E}">
        <p14:creationId xmlns:p14="http://schemas.microsoft.com/office/powerpoint/2010/main" val="1146397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22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0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animBg="1"/>
      <p:bldP spid="1802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a:t> </a:t>
            </a:r>
          </a:p>
        </p:txBody>
      </p:sp>
      <p:sp>
        <p:nvSpPr>
          <p:cNvPr id="88067" name="Rectangle 3"/>
          <p:cNvSpPr>
            <a:spLocks noGrp="1" noRot="1" noChangeArrowheads="1"/>
          </p:cNvSpPr>
          <p:nvPr>
            <p:ph type="body" idx="1"/>
          </p:nvPr>
        </p:nvSpPr>
        <p:spPr>
          <a:xfrm>
            <a:off x="0" y="838200"/>
            <a:ext cx="8845550" cy="3505200"/>
          </a:xfrm>
          <a:solidFill>
            <a:srgbClr val="99CC00">
              <a:alpha val="34000"/>
            </a:srgbClr>
          </a:solidFill>
        </p:spPr>
        <p:txBody>
          <a:bodyPr/>
          <a:lstStyle/>
          <a:p>
            <a:pPr eaLnBrk="1" hangingPunct="1">
              <a:buFont typeface="Wingdings" panose="05000000000000000000" pitchFamily="2" charset="2"/>
              <a:buNone/>
              <a:defRPr/>
            </a:pPr>
            <a:r>
              <a:rPr lang="en-US" sz="2200" dirty="0">
                <a:latin typeface="Georgia" pitchFamily="18" charset="0"/>
              </a:rPr>
              <a:t>	“..this fear of abandonment …it’s been since the war….during the war I never left her for a moment.. except  for one time when she said she wanted to go to the toilet… and I, instead of overcoming my fears and showing her whose the grownup…I told her, I don’t care, pee on yourself, I am not leaving here (the shelter). I did some damage, irreversible damage to my children during the war.. And I see the results, I see how he is afraid of every little noise… I myself am a coward what can I do, it is out of my hands.. There are situations when I can tell them don’t be afraid, but in other times I feel powerless, what can I do?”  </a:t>
            </a:r>
            <a:endParaRPr lang="he-IL" sz="2200" dirty="0">
              <a:latin typeface="Georgia" pitchFamily="18" charset="0"/>
            </a:endParaRPr>
          </a:p>
        </p:txBody>
      </p:sp>
      <p:sp>
        <p:nvSpPr>
          <p:cNvPr id="88068" name="Text Box 4"/>
          <p:cNvSpPr txBox="1">
            <a:spLocks noChangeArrowheads="1"/>
          </p:cNvSpPr>
          <p:nvPr/>
        </p:nvSpPr>
        <p:spPr bwMode="auto">
          <a:xfrm>
            <a:off x="990600" y="0"/>
            <a:ext cx="5133975" cy="762000"/>
          </a:xfrm>
          <a:prstGeom prst="rect">
            <a:avLst/>
          </a:prstGeom>
          <a:noFill/>
          <a:ln w="9525">
            <a:noFill/>
            <a:miter lim="800000"/>
            <a:headEnd/>
            <a:tailEnd/>
          </a:ln>
          <a:effectLst/>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4617B"/>
                </a:solidFill>
                <a:effectLst>
                  <a:outerShdw blurRad="38100" dist="38100" dir="2700000" algn="tl">
                    <a:srgbClr val="000000"/>
                  </a:outerShdw>
                </a:effectLst>
                <a:uLnTx/>
                <a:uFillTx/>
                <a:latin typeface="Georgia" pitchFamily="18" charset="0"/>
                <a:ea typeface="+mn-ea"/>
                <a:cs typeface="Arial" pitchFamily="34" charset="0"/>
              </a:rPr>
              <a:t>Parenthood in crisis</a:t>
            </a:r>
          </a:p>
        </p:txBody>
      </p:sp>
      <p:sp>
        <p:nvSpPr>
          <p:cNvPr id="177155" name="Rectangle 3"/>
          <p:cNvSpPr>
            <a:spLocks noRot="1" noChangeArrowheads="1"/>
          </p:cNvSpPr>
          <p:nvPr/>
        </p:nvSpPr>
        <p:spPr bwMode="auto">
          <a:xfrm>
            <a:off x="457200" y="4572000"/>
            <a:ext cx="8007350" cy="1981200"/>
          </a:xfrm>
          <a:prstGeom prst="rect">
            <a:avLst/>
          </a:prstGeom>
          <a:solidFill>
            <a:srgbClr val="FF99CC">
              <a:alpha val="78822"/>
            </a:srgbClr>
          </a:solidFill>
          <a:ln w="9525">
            <a:noFill/>
            <a:miter lim="800000"/>
            <a:headEnd/>
            <a:tailEnd/>
          </a:ln>
        </p:spPr>
        <p:txBody>
          <a:bodyPr/>
          <a:lstStyle/>
          <a:p>
            <a:pPr marL="342900" marR="0" lvl="0" indent="-342900" defTabSz="914400" rtl="1" eaLnBrk="1" fontAlgn="base" latinLnBrk="0" hangingPunct="1">
              <a:lnSpc>
                <a:spcPct val="100000"/>
              </a:lnSpc>
              <a:spcBef>
                <a:spcPct val="20000"/>
              </a:spcBef>
              <a:spcAft>
                <a:spcPct val="0"/>
              </a:spcAft>
              <a:buClr>
                <a:srgbClr val="E2D700"/>
              </a:buClr>
              <a:buSzTx/>
              <a:buFont typeface="Wingdings" pitchFamily="2" charset="2"/>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Georgia" pitchFamily="18" charset="0"/>
                <a:ea typeface="+mn-ea"/>
                <a:cs typeface="Arial" charset="0"/>
              </a:rPr>
              <a:t>“At that moment I felt as if I was a child -exactly like her, like what do I do? Where is our security, where? But wait, wait I am the mom- I should show here that… my head was confused I felt like her, I felt like she should be the mother now.”</a:t>
            </a:r>
          </a:p>
        </p:txBody>
      </p:sp>
    </p:spTree>
    <p:extLst>
      <p:ext uri="{BB962C8B-B14F-4D97-AF65-F5344CB8AC3E}">
        <p14:creationId xmlns:p14="http://schemas.microsoft.com/office/powerpoint/2010/main" val="1230642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5">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nimBg="1"/>
      <p:bldP spid="17715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pPr eaLnBrk="1" hangingPunct="1">
              <a:defRPr/>
            </a:pPr>
            <a:r>
              <a:rPr lang="en-US" b="0" dirty="0">
                <a:effectLst>
                  <a:outerShdw blurRad="38100" dist="38100" dir="2700000" algn="tl">
                    <a:srgbClr val="000000"/>
                  </a:outerShdw>
                </a:effectLst>
                <a:latin typeface="Georgia" pitchFamily="18" charset="0"/>
              </a:rPr>
              <a:t>Guilt</a:t>
            </a:r>
          </a:p>
        </p:txBody>
      </p:sp>
      <p:sp>
        <p:nvSpPr>
          <p:cNvPr id="178179" name="Rectangle 3"/>
          <p:cNvSpPr>
            <a:spLocks noGrp="1" noRot="1" noChangeArrowheads="1"/>
          </p:cNvSpPr>
          <p:nvPr>
            <p:ph type="body" idx="1"/>
          </p:nvPr>
        </p:nvSpPr>
        <p:spPr>
          <a:solidFill>
            <a:srgbClr val="FF9900">
              <a:alpha val="42000"/>
            </a:srgbClr>
          </a:solidFill>
        </p:spPr>
        <p:txBody>
          <a:bodyPr/>
          <a:lstStyle/>
          <a:p>
            <a:pPr eaLnBrk="1" hangingPunct="1">
              <a:lnSpc>
                <a:spcPct val="110000"/>
              </a:lnSpc>
              <a:buFont typeface="Wingdings" panose="05000000000000000000" pitchFamily="2" charset="2"/>
              <a:buNone/>
              <a:defRPr/>
            </a:pPr>
            <a:r>
              <a:rPr lang="en-US" sz="2400">
                <a:latin typeface="Georgia" pitchFamily="18" charset="0"/>
              </a:rPr>
              <a:t>“I feel wrong as a parent, that I expose my children, living with them in a dangerous place….I feel pain and sadness that he is afraid, that he is going trough his childhood in fear, and not in pleasure like children in Tel-Aviv. It hurts that you can’t raise your children in a normal environment…it’s frustrating that economically I cant take the family, convince my wife to go to a safer place, where he can go out whenever he wants… I limit his childhood and its hard…” </a:t>
            </a:r>
          </a:p>
        </p:txBody>
      </p:sp>
    </p:spTree>
    <p:extLst>
      <p:ext uri="{BB962C8B-B14F-4D97-AF65-F5344CB8AC3E}">
        <p14:creationId xmlns:p14="http://schemas.microsoft.com/office/powerpoint/2010/main" val="1058612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b="0" dirty="0">
                <a:effectLst>
                  <a:outerShdw blurRad="38100" dist="38100" dir="2700000" algn="tl">
                    <a:srgbClr val="000000"/>
                  </a:outerShdw>
                </a:effectLst>
                <a:latin typeface="Georgia" pitchFamily="18" charset="0"/>
              </a:rPr>
              <a:t>Post traumatic growth</a:t>
            </a:r>
          </a:p>
        </p:txBody>
      </p:sp>
      <p:sp>
        <p:nvSpPr>
          <p:cNvPr id="176131" name="Rectangle 3"/>
          <p:cNvSpPr>
            <a:spLocks noGrp="1" noRot="1" noChangeArrowheads="1"/>
          </p:cNvSpPr>
          <p:nvPr>
            <p:ph type="body" idx="1"/>
          </p:nvPr>
        </p:nvSpPr>
        <p:spPr>
          <a:xfrm>
            <a:off x="838200" y="1905000"/>
            <a:ext cx="8007350" cy="3505200"/>
          </a:xfrm>
          <a:solidFill>
            <a:srgbClr val="FF99CC"/>
          </a:solidFill>
        </p:spPr>
        <p:txBody>
          <a:bodyPr/>
          <a:lstStyle/>
          <a:p>
            <a:pPr eaLnBrk="1" hangingPunct="1">
              <a:lnSpc>
                <a:spcPct val="115000"/>
              </a:lnSpc>
              <a:buFont typeface="Wingdings" panose="05000000000000000000" pitchFamily="2" charset="2"/>
              <a:buNone/>
              <a:defRPr/>
            </a:pPr>
            <a:r>
              <a:rPr lang="en-US" sz="2600">
                <a:latin typeface="Georgia" pitchFamily="18" charset="0"/>
              </a:rPr>
              <a:t>“She is much more empathetic to other people’s pain – for her young age. She might have lost some of her childhood however she also acquired something meaningful.  I don’t think this would have happened had she not been through this experience.”</a:t>
            </a:r>
            <a:endParaRPr lang="en-US" sz="2600"/>
          </a:p>
        </p:txBody>
      </p:sp>
    </p:spTree>
    <p:extLst>
      <p:ext uri="{BB962C8B-B14F-4D97-AF65-F5344CB8AC3E}">
        <p14:creationId xmlns:p14="http://schemas.microsoft.com/office/powerpoint/2010/main" val="301199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66806-D13C-430A-9967-9BA76E17BE27}"/>
              </a:ext>
            </a:extLst>
          </p:cNvPr>
          <p:cNvPicPr>
            <a:picLocks noChangeAspect="1"/>
          </p:cNvPicPr>
          <p:nvPr/>
        </p:nvPicPr>
        <p:blipFill rotWithShape="1">
          <a:blip r:embed="rId2"/>
          <a:srcRect l="24939" t="19269" r="26747" b="6924"/>
          <a:stretch/>
        </p:blipFill>
        <p:spPr>
          <a:xfrm>
            <a:off x="1440493" y="1417638"/>
            <a:ext cx="6263015" cy="5196104"/>
          </a:xfrm>
          <a:prstGeom prst="rect">
            <a:avLst/>
          </a:prstGeom>
        </p:spPr>
      </p:pic>
      <p:sp>
        <p:nvSpPr>
          <p:cNvPr id="3" name="Title 2">
            <a:extLst>
              <a:ext uri="{FF2B5EF4-FFF2-40B4-BE49-F238E27FC236}">
                <a16:creationId xmlns:a16="http://schemas.microsoft.com/office/drawing/2014/main" id="{7B377E3A-9C70-4D08-834A-C9065E97002A}"/>
              </a:ext>
            </a:extLst>
          </p:cNvPr>
          <p:cNvSpPr>
            <a:spLocks noGrp="1"/>
          </p:cNvSpPr>
          <p:nvPr>
            <p:ph type="title"/>
          </p:nvPr>
        </p:nvSpPr>
        <p:spPr/>
        <p:txBody>
          <a:bodyPr/>
          <a:lstStyle/>
          <a:p>
            <a:r>
              <a:rPr lang="en-US" dirty="0"/>
              <a:t>Growing up under fire</a:t>
            </a:r>
            <a:endParaRPr lang="LID4096" dirty="0"/>
          </a:p>
        </p:txBody>
      </p:sp>
    </p:spTree>
    <p:extLst>
      <p:ext uri="{BB962C8B-B14F-4D97-AF65-F5344CB8AC3E}">
        <p14:creationId xmlns:p14="http://schemas.microsoft.com/office/powerpoint/2010/main" val="409237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mother-and-daughter-natalia-tejera.jpg"/>
          <p:cNvPicPr>
            <a:picLocks noChangeAspect="1"/>
          </p:cNvPicPr>
          <p:nvPr/>
        </p:nvPicPr>
        <p:blipFill>
          <a:blip r:embed="rId3" cstate="print"/>
          <a:srcRect/>
          <a:stretch>
            <a:fillRect/>
          </a:stretch>
        </p:blipFill>
        <p:spPr bwMode="auto">
          <a:xfrm>
            <a:off x="-304800" y="0"/>
            <a:ext cx="9445625" cy="9529763"/>
          </a:xfrm>
          <a:prstGeom prst="rect">
            <a:avLst/>
          </a:prstGeom>
          <a:noFill/>
          <a:ln w="9525">
            <a:noFill/>
            <a:miter lim="800000"/>
            <a:headEnd/>
            <a:tailEnd/>
          </a:ln>
        </p:spPr>
      </p:pic>
      <p:sp>
        <p:nvSpPr>
          <p:cNvPr id="2" name="Title 1"/>
          <p:cNvSpPr>
            <a:spLocks noGrp="1"/>
          </p:cNvSpPr>
          <p:nvPr>
            <p:ph type="ctrTitle"/>
          </p:nvPr>
        </p:nvSpPr>
        <p:spPr>
          <a:xfrm>
            <a:off x="3998913" y="-76200"/>
            <a:ext cx="5068887" cy="3505200"/>
          </a:xfrm>
        </p:spPr>
        <p:txBody>
          <a:bodyPr/>
          <a:lstStyle/>
          <a:p>
            <a:pPr algn="ctr" eaLnBrk="1" fontAlgn="auto" hangingPunct="1">
              <a:spcAft>
                <a:spcPts val="0"/>
              </a:spcAft>
              <a:defRPr/>
            </a:pPr>
            <a:r>
              <a:rPr lang="en-US" sz="4000" dirty="0">
                <a:solidFill>
                  <a:schemeClr val="bg2">
                    <a:lumMod val="25000"/>
                  </a:schemeClr>
                </a:solidFill>
                <a:effectLst/>
              </a:rPr>
              <a:t>Relational PTSD </a:t>
            </a:r>
            <a:br>
              <a:rPr lang="en-US" sz="4000" dirty="0">
                <a:solidFill>
                  <a:schemeClr val="bg2">
                    <a:lumMod val="25000"/>
                  </a:schemeClr>
                </a:solidFill>
                <a:effectLst/>
              </a:rPr>
            </a:br>
            <a:r>
              <a:rPr lang="en-US" sz="4000" dirty="0">
                <a:solidFill>
                  <a:schemeClr val="bg2">
                    <a:lumMod val="25000"/>
                  </a:schemeClr>
                </a:solidFill>
                <a:effectLst/>
              </a:rPr>
              <a:t>in the face of </a:t>
            </a:r>
            <a:br>
              <a:rPr lang="en-US" sz="4000" dirty="0">
                <a:solidFill>
                  <a:schemeClr val="bg2">
                    <a:lumMod val="25000"/>
                  </a:schemeClr>
                </a:solidFill>
                <a:effectLst/>
              </a:rPr>
            </a:br>
            <a:r>
              <a:rPr lang="en-US" sz="4000" dirty="0">
                <a:solidFill>
                  <a:schemeClr val="bg2">
                    <a:lumMod val="25000"/>
                  </a:schemeClr>
                </a:solidFill>
                <a:effectLst/>
              </a:rPr>
              <a:t>ongoing terrorism</a:t>
            </a:r>
          </a:p>
        </p:txBody>
      </p:sp>
    </p:spTree>
    <p:extLst>
      <p:ext uri="{BB962C8B-B14F-4D97-AF65-F5344CB8AC3E}">
        <p14:creationId xmlns:p14="http://schemas.microsoft.com/office/powerpoint/2010/main" val="38329500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33375"/>
            <a:ext cx="7772400" cy="1150938"/>
          </a:xfrm>
        </p:spPr>
        <p:txBody>
          <a:bodyPr/>
          <a:lstStyle/>
          <a:p>
            <a:pPr eaLnBrk="1" hangingPunct="1"/>
            <a:r>
              <a:rPr lang="en-US" altLang="he-IL"/>
              <a:t>Trauma</a:t>
            </a:r>
          </a:p>
        </p:txBody>
      </p:sp>
      <p:sp>
        <p:nvSpPr>
          <p:cNvPr id="6147" name="Rectangle 3"/>
          <p:cNvSpPr>
            <a:spLocks noGrp="1" noChangeArrowheads="1"/>
          </p:cNvSpPr>
          <p:nvPr>
            <p:ph type="body" idx="1"/>
          </p:nvPr>
        </p:nvSpPr>
        <p:spPr/>
        <p:txBody>
          <a:bodyPr/>
          <a:lstStyle/>
          <a:p>
            <a:pPr algn="l" rtl="0" eaLnBrk="1" hangingPunct="1">
              <a:buFontTx/>
              <a:buNone/>
            </a:pPr>
            <a:r>
              <a:rPr lang="he-IL" altLang="he-IL" sz="2800"/>
              <a:t>   </a:t>
            </a:r>
            <a:r>
              <a:rPr lang="en-US" altLang="he-IL" sz="4000"/>
              <a:t>Traumatic events overwhelm the usual</a:t>
            </a:r>
            <a:r>
              <a:rPr lang="he-IL" altLang="he-IL" sz="4000"/>
              <a:t> </a:t>
            </a:r>
            <a:r>
              <a:rPr lang="en-US" altLang="he-IL" sz="4000"/>
              <a:t>methods of coping that give people a sense of </a:t>
            </a:r>
            <a:r>
              <a:rPr lang="en-US" altLang="he-IL" sz="4000" b="1"/>
              <a:t>control, connection and meaning.</a:t>
            </a:r>
          </a:p>
          <a:p>
            <a:pPr algn="l" rtl="0" eaLnBrk="1" hangingPunct="1">
              <a:buFontTx/>
              <a:buNone/>
            </a:pPr>
            <a:endParaRPr lang="en-US" altLang="he-IL" sz="2800" b="1"/>
          </a:p>
          <a:p>
            <a:pPr algn="l" rtl="0" eaLnBrk="1" hangingPunct="1">
              <a:buFontTx/>
              <a:buNone/>
            </a:pPr>
            <a:r>
              <a:rPr lang="en-US" altLang="he-IL" sz="2800" b="1"/>
              <a:t>			</a:t>
            </a:r>
            <a:r>
              <a:rPr lang="en-US" altLang="he-IL" sz="2400" b="1"/>
              <a:t>Herman, JL Trauma and recovery (1992)</a:t>
            </a:r>
            <a:endParaRPr lang="en-US" altLang="he-IL" sz="2400"/>
          </a:p>
        </p:txBody>
      </p:sp>
    </p:spTree>
    <p:extLst>
      <p:ext uri="{BB962C8B-B14F-4D97-AF65-F5344CB8AC3E}">
        <p14:creationId xmlns:p14="http://schemas.microsoft.com/office/powerpoint/2010/main" val="3174474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Single Corner Rectangle 7"/>
          <p:cNvSpPr/>
          <p:nvPr/>
        </p:nvSpPr>
        <p:spPr>
          <a:xfrm>
            <a:off x="0" y="0"/>
            <a:ext cx="9448800" cy="1066800"/>
          </a:xfrm>
          <a:prstGeom prst="snip1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8194" name="Content Placeholder 2"/>
          <p:cNvSpPr>
            <a:spLocks noGrp="1"/>
          </p:cNvSpPr>
          <p:nvPr>
            <p:ph idx="1"/>
          </p:nvPr>
        </p:nvSpPr>
        <p:spPr>
          <a:xfrm>
            <a:off x="0" y="1268760"/>
            <a:ext cx="5940152" cy="5257800"/>
          </a:xfrm>
        </p:spPr>
        <p:txBody>
          <a:bodyPr>
            <a:normAutofit/>
          </a:bodyPr>
          <a:lstStyle/>
          <a:p>
            <a:pPr marL="0" indent="0" algn="l" rtl="0" eaLnBrk="1" hangingPunct="1">
              <a:buNone/>
              <a:defRPr/>
            </a:pPr>
            <a:r>
              <a:rPr lang="en-US" sz="2800" b="1" dirty="0" err="1">
                <a:solidFill>
                  <a:schemeClr val="accent1">
                    <a:lumMod val="75000"/>
                  </a:schemeClr>
                </a:solidFill>
                <a:latin typeface="+mj-lt"/>
                <a:cs typeface="Lucida Sans Unicode" pitchFamily="34" charset="0"/>
              </a:rPr>
              <a:t>Scheeringa</a:t>
            </a:r>
            <a:r>
              <a:rPr lang="en-US" sz="2800" b="1" dirty="0">
                <a:solidFill>
                  <a:schemeClr val="accent1">
                    <a:lumMod val="75000"/>
                  </a:schemeClr>
                </a:solidFill>
                <a:latin typeface="+mj-lt"/>
                <a:cs typeface="Lucida Sans Unicode" pitchFamily="34" charset="0"/>
              </a:rPr>
              <a:t> &amp; </a:t>
            </a:r>
            <a:r>
              <a:rPr lang="en-US" sz="2800" b="1" dirty="0" err="1">
                <a:solidFill>
                  <a:schemeClr val="accent1">
                    <a:lumMod val="75000"/>
                  </a:schemeClr>
                </a:solidFill>
                <a:latin typeface="+mj-lt"/>
                <a:cs typeface="Lucida Sans Unicode" pitchFamily="34" charset="0"/>
              </a:rPr>
              <a:t>Zeanah</a:t>
            </a:r>
            <a:r>
              <a:rPr lang="en-US" sz="2800" b="1" dirty="0">
                <a:solidFill>
                  <a:schemeClr val="accent1">
                    <a:lumMod val="75000"/>
                  </a:schemeClr>
                </a:solidFill>
                <a:latin typeface="+mj-lt"/>
                <a:cs typeface="Lucida Sans Unicode" pitchFamily="34" charset="0"/>
              </a:rPr>
              <a:t> (2001) proposed the concept of </a:t>
            </a:r>
            <a:r>
              <a:rPr lang="en-US" sz="2800" b="1" i="1" dirty="0">
                <a:solidFill>
                  <a:schemeClr val="accent1">
                    <a:lumMod val="75000"/>
                  </a:schemeClr>
                </a:solidFill>
                <a:latin typeface="+mj-lt"/>
                <a:cs typeface="Lucida Sans Unicode" pitchFamily="34" charset="0"/>
              </a:rPr>
              <a:t>RELATIONAL PTSD</a:t>
            </a:r>
          </a:p>
          <a:p>
            <a:pPr algn="l" rtl="0" eaLnBrk="1" hangingPunct="1">
              <a:buFont typeface="Arial" pitchFamily="34" charset="0"/>
              <a:buNone/>
              <a:defRPr/>
            </a:pPr>
            <a:r>
              <a:rPr lang="en-US" sz="2400" b="1" i="1" dirty="0">
                <a:solidFill>
                  <a:schemeClr val="accent1">
                    <a:lumMod val="75000"/>
                  </a:schemeClr>
                </a:solidFill>
                <a:latin typeface="+mj-lt"/>
                <a:cs typeface="Lucida Sans Unicode" pitchFamily="34" charset="0"/>
              </a:rPr>
              <a:t>	“</a:t>
            </a:r>
            <a:r>
              <a:rPr lang="en-US" sz="2400" b="1" dirty="0">
                <a:solidFill>
                  <a:schemeClr val="accent1">
                    <a:lumMod val="75000"/>
                  </a:schemeClr>
                </a:solidFill>
                <a:latin typeface="+mj-lt"/>
                <a:cs typeface="Lucida Sans Unicode" pitchFamily="34" charset="0"/>
              </a:rPr>
              <a:t>the co-occurrence of Posttraumatic stress simultaneously in parent and child“</a:t>
            </a:r>
          </a:p>
          <a:p>
            <a:pPr marL="0" indent="0" algn="l" rtl="0" eaLnBrk="1" hangingPunct="1">
              <a:buNone/>
              <a:defRPr/>
            </a:pPr>
            <a:endParaRPr lang="en-US" sz="2400" b="1" dirty="0">
              <a:solidFill>
                <a:srgbClr val="C00000"/>
              </a:solidFill>
              <a:latin typeface="+mj-lt"/>
              <a:cs typeface="Lucida Sans Unicode" pitchFamily="34" charset="0"/>
            </a:endParaRPr>
          </a:p>
          <a:p>
            <a:pPr marL="0" indent="0" algn="l" rtl="0" eaLnBrk="1" hangingPunct="1">
              <a:buNone/>
              <a:defRPr/>
            </a:pPr>
            <a:r>
              <a:rPr lang="en-US" sz="2400" b="1" dirty="0">
                <a:solidFill>
                  <a:srgbClr val="C00000"/>
                </a:solidFill>
                <a:latin typeface="+mj-lt"/>
                <a:cs typeface="Lucida Sans Unicode" pitchFamily="34" charset="0"/>
              </a:rPr>
              <a:t>When the symptomatology of one partner (usually the adult) exacerbates the symptomatology  of the other (child)</a:t>
            </a:r>
          </a:p>
          <a:p>
            <a:pPr marL="0" indent="0" algn="l" rtl="0">
              <a:buNone/>
            </a:pPr>
            <a:endParaRPr lang="en-US" sz="2800" dirty="0"/>
          </a:p>
          <a:p>
            <a:pPr marL="0" indent="0" algn="l" rtl="0">
              <a:buNone/>
            </a:pPr>
            <a:r>
              <a:rPr lang="en-US" sz="2800" dirty="0"/>
              <a:t>although there is co-regulation and influences from both sides</a:t>
            </a:r>
            <a:r>
              <a:rPr lang="en-US" sz="2800" b="1" dirty="0">
                <a:solidFill>
                  <a:srgbClr val="C00000"/>
                </a:solidFill>
                <a:latin typeface="+mj-lt"/>
                <a:cs typeface="Lucida Sans Unicode" pitchFamily="34" charset="0"/>
              </a:rPr>
              <a:t> </a:t>
            </a:r>
          </a:p>
          <a:p>
            <a:pPr algn="l" rtl="0" eaLnBrk="1" hangingPunct="1">
              <a:buFont typeface="Wingdings 2" pitchFamily="18" charset="2"/>
              <a:buNone/>
              <a:defRPr/>
            </a:pPr>
            <a:endParaRPr lang="en-US" b="1" dirty="0">
              <a:solidFill>
                <a:schemeClr val="accent1">
                  <a:lumMod val="75000"/>
                </a:schemeClr>
              </a:solidFill>
              <a:latin typeface="+mj-lt"/>
              <a:cs typeface="Lucida Sans Unicode" pitchFamily="34" charset="0"/>
            </a:endParaRPr>
          </a:p>
        </p:txBody>
      </p:sp>
      <p:sp>
        <p:nvSpPr>
          <p:cNvPr id="9" name="Slide Number Placeholder 8"/>
          <p:cNvSpPr>
            <a:spLocks noGrp="1"/>
          </p:cNvSpPr>
          <p:nvPr>
            <p:ph type="sldNum" sz="quarter" idx="12"/>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B4663AA-2708-4006-962C-3D8E2BCB850B}" type="slidenum">
              <a:rPr kumimoji="0" lang="he-IL" sz="1200" b="0" i="0" u="none" strike="noStrike" kern="1200" cap="none" spc="0" normalizeH="0" baseline="0" noProof="0">
                <a:ln>
                  <a:noFill/>
                </a:ln>
                <a:solidFill>
                  <a:prstClr val="black">
                    <a:shade val="50000"/>
                  </a:prstClr>
                </a:solidFill>
                <a:effectLst/>
                <a:uLnTx/>
                <a:uFillTx/>
                <a:latin typeface="Lucida Sans Unicode" pitchFamily="34" charset="0"/>
                <a:ea typeface="+mn-ea"/>
                <a:cs typeface="Lucida Sans Unicode"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hade val="50000"/>
                </a:prstClr>
              </a:solidFill>
              <a:effectLst/>
              <a:uLnTx/>
              <a:uFillTx/>
              <a:latin typeface="Lucida Sans Unicode" pitchFamily="34" charset="0"/>
              <a:ea typeface="+mn-ea"/>
              <a:cs typeface="Lucida Sans Unicode" pitchFamily="34" charset="0"/>
            </a:endParaRPr>
          </a:p>
        </p:txBody>
      </p:sp>
      <p:sp>
        <p:nvSpPr>
          <p:cNvPr id="11269" name="Title 1"/>
          <p:cNvSpPr txBox="1">
            <a:spLocks/>
          </p:cNvSpPr>
          <p:nvPr/>
        </p:nvSpPr>
        <p:spPr bwMode="auto">
          <a:xfrm>
            <a:off x="468313" y="76200"/>
            <a:ext cx="8675687" cy="1143000"/>
          </a:xfrm>
          <a:prstGeom prst="rect">
            <a:avLst/>
          </a:prstGeom>
          <a:noFill/>
          <a:ln w="9525">
            <a:noFill/>
            <a:miter lim="800000"/>
            <a:headEnd/>
            <a:tailEnd/>
          </a:ln>
        </p:spPr>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5EDEB"/>
                </a:solidFill>
                <a:effectLst/>
                <a:uLnTx/>
                <a:uFillTx/>
                <a:latin typeface="Lucida Sans Unicode" pitchFamily="34" charset="0"/>
                <a:ea typeface="Arial Unicode MS" pitchFamily="34" charset="-128"/>
                <a:cs typeface="Lucida Sans Unicode" pitchFamily="34" charset="0"/>
              </a:rPr>
              <a:t>Relational PTSD</a:t>
            </a:r>
          </a:p>
        </p:txBody>
      </p:sp>
      <p:sp>
        <p:nvSpPr>
          <p:cNvPr id="7" name="Rectangle 6"/>
          <p:cNvSpPr/>
          <p:nvPr/>
        </p:nvSpPr>
        <p:spPr>
          <a:xfrm>
            <a:off x="381000" y="4941888"/>
            <a:ext cx="8763000" cy="1384300"/>
          </a:xfrm>
          <a:prstGeom prst="rect">
            <a:avLst/>
          </a:prstGeom>
        </p:spPr>
        <p:txBody>
          <a:bodyPr>
            <a:spAutoFit/>
          </a:bodyPr>
          <a:lstStyle/>
          <a:p>
            <a:pPr marL="0" marR="0" lvl="0" indent="0" algn="r" defTabSz="914400" rtl="1" eaLnBrk="1" fontAlgn="base" latinLnBrk="0" hangingPunct="1">
              <a:lnSpc>
                <a:spcPct val="100000"/>
              </a:lnSpc>
              <a:spcBef>
                <a:spcPct val="0"/>
              </a:spcBef>
              <a:spcAft>
                <a:spcPct val="0"/>
              </a:spcAft>
              <a:buClrTx/>
              <a:buSzTx/>
              <a:buFont typeface="Wingdings 2" pitchFamily="18" charset="2"/>
              <a:buNone/>
              <a:tabLst/>
              <a:defRPr/>
            </a:pPr>
            <a:r>
              <a:rPr kumimoji="0" lang="en-US" sz="2800" b="1" i="0" u="none" strike="noStrike" kern="1200" cap="none" spc="0" normalizeH="0" baseline="0" noProof="0" dirty="0">
                <a:ln>
                  <a:noFill/>
                </a:ln>
                <a:solidFill>
                  <a:srgbClr val="0F6FC6">
                    <a:lumMod val="75000"/>
                  </a:srgbClr>
                </a:solidFill>
                <a:effectLst/>
                <a:uLnTx/>
                <a:uFillTx/>
                <a:latin typeface="Calibri"/>
                <a:ea typeface="+mn-ea"/>
                <a:cs typeface="Lucida Sans Unicode" pitchFamily="34" charset="0"/>
              </a:rPr>
              <a:t> </a:t>
            </a:r>
          </a:p>
          <a:p>
            <a:pPr marL="0" marR="0" lvl="0" indent="0" algn="r" defTabSz="914400" rtl="1" eaLnBrk="1" fontAlgn="base" latinLnBrk="0" hangingPunct="1">
              <a:lnSpc>
                <a:spcPct val="100000"/>
              </a:lnSpc>
              <a:spcBef>
                <a:spcPct val="0"/>
              </a:spcBef>
              <a:spcAft>
                <a:spcPct val="0"/>
              </a:spcAft>
              <a:buClrTx/>
              <a:buSzTx/>
              <a:buFont typeface="Wingdings 2" pitchFamily="18" charset="2"/>
              <a:buNone/>
              <a:tabLst/>
              <a:defRPr/>
            </a:pPr>
            <a:endParaRPr kumimoji="0" lang="en-US" sz="2800" b="1" i="0" u="none" strike="noStrike" kern="1200" cap="none" spc="0" normalizeH="0" baseline="0" noProof="0" dirty="0">
              <a:ln>
                <a:noFill/>
              </a:ln>
              <a:solidFill>
                <a:srgbClr val="0F6FC6">
                  <a:lumMod val="75000"/>
                </a:srgbClr>
              </a:solidFill>
              <a:effectLst/>
              <a:uLnTx/>
              <a:uFillTx/>
              <a:latin typeface="Calibri"/>
              <a:ea typeface="+mn-ea"/>
              <a:cs typeface="Lucida Sans Unicode"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F6FC6">
                  <a:lumMod val="75000"/>
                </a:srgbClr>
              </a:solidFill>
              <a:effectLst/>
              <a:uLnTx/>
              <a:uFillTx/>
              <a:latin typeface="Calibri"/>
              <a:ea typeface="+mn-ea"/>
              <a:cs typeface="Lucida Sans Unicode" pitchFamily="34" charset="0"/>
            </a:endParaRPr>
          </a:p>
        </p:txBody>
      </p:sp>
      <p:pic>
        <p:nvPicPr>
          <p:cNvPr id="10" name="Picture 9" descr="user1863_1164423895.jpg"/>
          <p:cNvPicPr>
            <a:picLocks noChangeAspect="1"/>
          </p:cNvPicPr>
          <p:nvPr/>
        </p:nvPicPr>
        <p:blipFill>
          <a:blip r:embed="rId3" cstate="print">
            <a:duotone>
              <a:prstClr val="black"/>
              <a:schemeClr val="bg2">
                <a:lumMod val="50000"/>
                <a:tint val="45000"/>
                <a:satMod val="400000"/>
              </a:schemeClr>
            </a:duotone>
          </a:blip>
          <a:stretch>
            <a:fillRect/>
          </a:stretch>
        </p:blipFill>
        <p:spPr>
          <a:xfrm>
            <a:off x="5724128" y="1700808"/>
            <a:ext cx="3272415" cy="4464496"/>
          </a:xfrm>
          <a:prstGeom prst="rect">
            <a:avLst/>
          </a:prstGeom>
          <a:effectLst>
            <a:softEdge rad="317500"/>
          </a:effectLst>
        </p:spPr>
      </p:pic>
    </p:spTree>
    <p:extLst>
      <p:ext uri="{BB962C8B-B14F-4D97-AF65-F5344CB8AC3E}">
        <p14:creationId xmlns:p14="http://schemas.microsoft.com/office/powerpoint/2010/main" val="3628178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20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fade">
                                      <p:cBhvr>
                                        <p:cTn id="12" dur="20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xEl>
                                              <p:pRg st="3" end="3"/>
                                            </p:txEl>
                                          </p:spTgt>
                                        </p:tgtEl>
                                        <p:attrNameLst>
                                          <p:attrName>style.visibility</p:attrName>
                                        </p:attrNameLst>
                                      </p:cBhvr>
                                      <p:to>
                                        <p:strVal val="visible"/>
                                      </p:to>
                                    </p:set>
                                    <p:animEffect transition="in" filter="fade">
                                      <p:cBhvr>
                                        <p:cTn id="17" dur="2000"/>
                                        <p:tgtEl>
                                          <p:spTgt spid="8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xEl>
                                              <p:pRg st="5" end="5"/>
                                            </p:txEl>
                                          </p:spTgt>
                                        </p:tgtEl>
                                        <p:attrNameLst>
                                          <p:attrName>style.visibility</p:attrName>
                                        </p:attrNameLst>
                                      </p:cBhvr>
                                      <p:to>
                                        <p:strVal val="visible"/>
                                      </p:to>
                                    </p:set>
                                    <p:animEffect transition="in" filter="fade">
                                      <p:cBhvr>
                                        <p:cTn id="22" dur="2000"/>
                                        <p:tgtEl>
                                          <p:spTgt spid="8194">
                                            <p:txEl>
                                              <p:pRg st="5" end="5"/>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244475"/>
            <a:ext cx="8991600" cy="1139031"/>
          </a:xfrm>
        </p:spPr>
        <p:txBody>
          <a:bodyPr>
            <a:noAutofit/>
          </a:bodyPr>
          <a:lstStyle/>
          <a:p>
            <a:pPr algn="ctr" rtl="0" eaLnBrk="1" hangingPunct="1"/>
            <a:r>
              <a:rPr lang="en-US" sz="4000" b="1" dirty="0">
                <a:solidFill>
                  <a:srgbClr val="0070C0"/>
                </a:solidFill>
              </a:rPr>
              <a:t>The Search for Mediating and Moderating Factors  in Relational PTSD</a:t>
            </a:r>
          </a:p>
        </p:txBody>
      </p:sp>
      <p:sp>
        <p:nvSpPr>
          <p:cNvPr id="54276" name="Rectangle 4"/>
          <p:cNvSpPr>
            <a:spLocks noChangeArrowheads="1"/>
          </p:cNvSpPr>
          <p:nvPr/>
        </p:nvSpPr>
        <p:spPr bwMode="auto">
          <a:xfrm>
            <a:off x="179512" y="3068960"/>
            <a:ext cx="2448000" cy="762000"/>
          </a:xfrm>
          <a:prstGeom prst="rect">
            <a:avLst/>
          </a:prstGeom>
          <a:solidFill>
            <a:srgbClr val="CCFF66"/>
          </a:solidFill>
          <a:ln w="9525">
            <a:no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Parent’s Posttraumatic</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 Symptoms</a:t>
            </a:r>
          </a:p>
        </p:txBody>
      </p:sp>
      <p:sp>
        <p:nvSpPr>
          <p:cNvPr id="54277" name="Rectangle 5"/>
          <p:cNvSpPr>
            <a:spLocks noChangeArrowheads="1"/>
          </p:cNvSpPr>
          <p:nvPr/>
        </p:nvSpPr>
        <p:spPr bwMode="auto">
          <a:xfrm>
            <a:off x="178748" y="3789040"/>
            <a:ext cx="2448000" cy="855985"/>
          </a:xfrm>
          <a:prstGeom prst="rect">
            <a:avLst/>
          </a:prstGeom>
          <a:solidFill>
            <a:srgbClr val="CCFF66"/>
          </a:solidFill>
          <a:ln w="9525" algn="ctr">
            <a:no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Parent’s Depressive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symptoms</a:t>
            </a:r>
          </a:p>
        </p:txBody>
      </p:sp>
      <p:sp>
        <p:nvSpPr>
          <p:cNvPr id="54278" name="Rectangle 6"/>
          <p:cNvSpPr>
            <a:spLocks noChangeArrowheads="1"/>
          </p:cNvSpPr>
          <p:nvPr/>
        </p:nvSpPr>
        <p:spPr bwMode="auto">
          <a:xfrm>
            <a:off x="3352800" y="2514600"/>
            <a:ext cx="2209800" cy="838200"/>
          </a:xfrm>
          <a:prstGeom prst="rect">
            <a:avLst/>
          </a:prstGeom>
          <a:solidFill>
            <a:srgbClr val="FFCC00">
              <a:alpha val="58038"/>
            </a:srgbClr>
          </a:solidFill>
          <a:ln w="9525" algn="ctr">
            <a:no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Reflective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Functioning </a:t>
            </a:r>
          </a:p>
        </p:txBody>
      </p:sp>
      <p:sp>
        <p:nvSpPr>
          <p:cNvPr id="54279" name="Rectangle 7"/>
          <p:cNvSpPr>
            <a:spLocks noChangeArrowheads="1"/>
          </p:cNvSpPr>
          <p:nvPr/>
        </p:nvSpPr>
        <p:spPr bwMode="auto">
          <a:xfrm>
            <a:off x="3429000" y="3886200"/>
            <a:ext cx="2133600" cy="685800"/>
          </a:xfrm>
          <a:prstGeom prst="rect">
            <a:avLst/>
          </a:prstGeom>
          <a:solidFill>
            <a:srgbClr val="FFCC00">
              <a:alpha val="58038"/>
            </a:srgbClr>
          </a:solidFill>
          <a:ln w="9525" algn="ctr">
            <a:no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Parental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Attunement</a:t>
            </a:r>
          </a:p>
        </p:txBody>
      </p:sp>
      <p:sp>
        <p:nvSpPr>
          <p:cNvPr id="54280" name="Rectangle 8"/>
          <p:cNvSpPr>
            <a:spLocks noChangeArrowheads="1"/>
          </p:cNvSpPr>
          <p:nvPr/>
        </p:nvSpPr>
        <p:spPr bwMode="auto">
          <a:xfrm>
            <a:off x="3276600" y="1600200"/>
            <a:ext cx="2514600" cy="533400"/>
          </a:xfrm>
          <a:prstGeom prst="rect">
            <a:avLst/>
          </a:prstGeom>
          <a:solidFill>
            <a:srgbClr val="FFCC00">
              <a:alpha val="58038"/>
            </a:srgbClr>
          </a:solidFill>
          <a:ln w="9525">
            <a:no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Attachment </a:t>
            </a:r>
          </a:p>
        </p:txBody>
      </p:sp>
      <p:sp>
        <p:nvSpPr>
          <p:cNvPr id="54281" name="Rectangle 9"/>
          <p:cNvSpPr>
            <a:spLocks noChangeArrowheads="1"/>
          </p:cNvSpPr>
          <p:nvPr/>
        </p:nvSpPr>
        <p:spPr bwMode="auto">
          <a:xfrm>
            <a:off x="3491880" y="4869160"/>
            <a:ext cx="2070720" cy="648072"/>
          </a:xfrm>
          <a:prstGeom prst="rect">
            <a:avLst/>
          </a:prstGeom>
          <a:solidFill>
            <a:srgbClr val="FFCC00">
              <a:alpha val="58038"/>
            </a:srgbClr>
          </a:solidFill>
          <a:ln w="9525" algn="ctr">
            <a:no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Parental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Competence </a:t>
            </a:r>
          </a:p>
        </p:txBody>
      </p:sp>
      <p:sp>
        <p:nvSpPr>
          <p:cNvPr id="54282" name="Rectangle 10"/>
          <p:cNvSpPr>
            <a:spLocks noChangeArrowheads="1"/>
          </p:cNvSpPr>
          <p:nvPr/>
        </p:nvSpPr>
        <p:spPr bwMode="auto">
          <a:xfrm>
            <a:off x="6781800" y="3352800"/>
            <a:ext cx="2286000" cy="685800"/>
          </a:xfrm>
          <a:prstGeom prst="rect">
            <a:avLst/>
          </a:prstGeom>
          <a:solidFill>
            <a:srgbClr val="CCFF66"/>
          </a:solidFill>
          <a:ln w="9525" algn="ctr">
            <a:no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Child’s Posttraumatic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Georgia" pitchFamily="18" charset="0"/>
                <a:ea typeface="+mn-ea"/>
                <a:cs typeface="Arial" pitchFamily="34" charset="0"/>
              </a:rPr>
              <a:t>Symptoms</a:t>
            </a:r>
          </a:p>
        </p:txBody>
      </p:sp>
      <p:sp>
        <p:nvSpPr>
          <p:cNvPr id="54284" name="AutoShape 12"/>
          <p:cNvSpPr>
            <a:spLocks noChangeArrowheads="1"/>
          </p:cNvSpPr>
          <p:nvPr/>
        </p:nvSpPr>
        <p:spPr bwMode="auto">
          <a:xfrm>
            <a:off x="3505200" y="3429000"/>
            <a:ext cx="2514600" cy="485775"/>
          </a:xfrm>
          <a:prstGeom prst="rightArrow">
            <a:avLst>
              <a:gd name="adj1" fmla="val 50000"/>
              <a:gd name="adj2" fmla="val 129412"/>
            </a:avLst>
          </a:prstGeom>
          <a:solidFill>
            <a:srgbClr val="FF00FF">
              <a:alpha val="58823"/>
            </a:srgbClr>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87" name="AutoShape 15"/>
          <p:cNvSpPr>
            <a:spLocks noChangeArrowheads="1"/>
          </p:cNvSpPr>
          <p:nvPr/>
        </p:nvSpPr>
        <p:spPr bwMode="auto">
          <a:xfrm rot="-1681645">
            <a:off x="2571750" y="2136775"/>
            <a:ext cx="671513"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88" name="AutoShape 16"/>
          <p:cNvSpPr>
            <a:spLocks noChangeArrowheads="1"/>
          </p:cNvSpPr>
          <p:nvPr/>
        </p:nvSpPr>
        <p:spPr bwMode="auto">
          <a:xfrm>
            <a:off x="2667000" y="4010025"/>
            <a:ext cx="671513"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89" name="AutoShape 17"/>
          <p:cNvSpPr>
            <a:spLocks noChangeArrowheads="1"/>
          </p:cNvSpPr>
          <p:nvPr/>
        </p:nvSpPr>
        <p:spPr bwMode="auto">
          <a:xfrm rot="-1681645">
            <a:off x="5978649" y="4863757"/>
            <a:ext cx="671513"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90" name="AutoShape 18"/>
          <p:cNvSpPr>
            <a:spLocks noChangeArrowheads="1"/>
          </p:cNvSpPr>
          <p:nvPr/>
        </p:nvSpPr>
        <p:spPr bwMode="auto">
          <a:xfrm rot="-1681645">
            <a:off x="5805488" y="3962400"/>
            <a:ext cx="671512"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91" name="AutoShape 19"/>
          <p:cNvSpPr>
            <a:spLocks noChangeArrowheads="1"/>
          </p:cNvSpPr>
          <p:nvPr/>
        </p:nvSpPr>
        <p:spPr bwMode="auto">
          <a:xfrm rot="1283022">
            <a:off x="5791200" y="2971800"/>
            <a:ext cx="671513"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92" name="AutoShape 20"/>
          <p:cNvSpPr>
            <a:spLocks noChangeArrowheads="1"/>
          </p:cNvSpPr>
          <p:nvPr/>
        </p:nvSpPr>
        <p:spPr bwMode="auto">
          <a:xfrm rot="2613840">
            <a:off x="5995188" y="2193007"/>
            <a:ext cx="671513"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93" name="AutoShape 21"/>
          <p:cNvSpPr>
            <a:spLocks noChangeArrowheads="1"/>
          </p:cNvSpPr>
          <p:nvPr/>
        </p:nvSpPr>
        <p:spPr bwMode="auto">
          <a:xfrm>
            <a:off x="2667000" y="2971800"/>
            <a:ext cx="671513"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4295" name="AutoShape 23"/>
          <p:cNvSpPr>
            <a:spLocks noChangeArrowheads="1"/>
          </p:cNvSpPr>
          <p:nvPr/>
        </p:nvSpPr>
        <p:spPr bwMode="auto">
          <a:xfrm rot="2039707">
            <a:off x="2590800" y="4876800"/>
            <a:ext cx="671513" cy="333375"/>
          </a:xfrm>
          <a:prstGeom prst="rightArrow">
            <a:avLst>
              <a:gd name="adj1" fmla="val 50000"/>
              <a:gd name="adj2" fmla="val 50357"/>
            </a:avLst>
          </a:prstGeom>
          <a:solidFill>
            <a:schemeClr val="accent1"/>
          </a:soli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 name="TextBox 18"/>
          <p:cNvSpPr txBox="1"/>
          <p:nvPr/>
        </p:nvSpPr>
        <p:spPr>
          <a:xfrm>
            <a:off x="2267744" y="5626894"/>
            <a:ext cx="4680520" cy="800219"/>
          </a:xfrm>
          <a:prstGeom prst="rect">
            <a:avLst/>
          </a:prstGeom>
          <a:solidFill>
            <a:srgbClr val="FFC000"/>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C00000"/>
                </a:solidFill>
                <a:effectLst/>
                <a:uLnTx/>
                <a:uFillTx/>
                <a:latin typeface="Arial" pitchFamily="34" charset="0"/>
                <a:ea typeface="+mn-ea"/>
                <a:cs typeface="Arial" pitchFamily="34" charset="0"/>
              </a:rPr>
              <a:t>Parental Emotion Regulation</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
        <p:nvSpPr>
          <p:cNvPr id="20" name="Slide Number Placeholder 19"/>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054320B-B4A1-48AE-8E93-FF57FD4F6AA9}" type="slidenum">
              <a:rPr kumimoji="0" lang="he-IL" sz="1200" b="0" i="0" u="none" strike="noStrike" kern="1200" cap="none" spc="0" normalizeH="0" baseline="0" noProof="0" smtClean="0">
                <a:ln>
                  <a:noFill/>
                </a:ln>
                <a:solidFill>
                  <a:srgbClr val="045C75"/>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51</a:t>
            </a:fld>
            <a:endParaRPr kumimoji="0" lang="he-IL" sz="1200" b="0" i="0" u="none" strike="noStrike" kern="1200" cap="none" spc="0" normalizeH="0" baseline="0" noProof="0">
              <a:ln>
                <a:noFill/>
              </a:ln>
              <a:solidFill>
                <a:srgbClr val="045C75"/>
              </a:solidFill>
              <a:effectLst/>
              <a:uLnTx/>
              <a:uFillTx/>
              <a:latin typeface="Arial" charset="0"/>
              <a:ea typeface="+mn-ea"/>
              <a:cs typeface="Arial" charset="0"/>
            </a:endParaRPr>
          </a:p>
        </p:txBody>
      </p:sp>
    </p:spTree>
    <p:extLst>
      <p:ext uri="{BB962C8B-B14F-4D97-AF65-F5344CB8AC3E}">
        <p14:creationId xmlns:p14="http://schemas.microsoft.com/office/powerpoint/2010/main" val="15824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428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2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2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2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2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2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2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2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2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7" grpId="0" animBg="1"/>
      <p:bldP spid="54278" grpId="0" animBg="1"/>
      <p:bldP spid="54279" grpId="0" animBg="1"/>
      <p:bldP spid="54280" grpId="0" animBg="1"/>
      <p:bldP spid="54281" grpId="0" animBg="1"/>
      <p:bldP spid="54282" grpId="0" animBg="1"/>
      <p:bldP spid="54284" grpId="0" animBg="1"/>
      <p:bldP spid="54284" grpId="1" animBg="1"/>
      <p:bldP spid="54287" grpId="0" animBg="1"/>
      <p:bldP spid="54288" grpId="0" animBg="1"/>
      <p:bldP spid="54289" grpId="0" animBg="1"/>
      <p:bldP spid="54290" grpId="0" animBg="1"/>
      <p:bldP spid="54291" grpId="0" animBg="1"/>
      <p:bldP spid="54292" grpId="0" animBg="1"/>
      <p:bldP spid="54293" grpId="0" animBg="1"/>
      <p:bldP spid="54295"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5267"/>
            <a:ext cx="8059234" cy="1077548"/>
          </a:xfrm>
        </p:spPr>
        <p:txBody>
          <a:bodyPr>
            <a:normAutofit fontScale="90000"/>
          </a:bodyPr>
          <a:lstStyle/>
          <a:p>
            <a:pPr rtl="0"/>
            <a:r>
              <a:rPr lang="en-US" sz="3393" b="1" dirty="0"/>
              <a:t>Why emotion regulation is relevant to trauma?</a:t>
            </a:r>
          </a:p>
        </p:txBody>
      </p:sp>
      <p:sp>
        <p:nvSpPr>
          <p:cNvPr id="3" name="Content Placeholder 2"/>
          <p:cNvSpPr>
            <a:spLocks noGrp="1"/>
          </p:cNvSpPr>
          <p:nvPr>
            <p:ph idx="1"/>
          </p:nvPr>
        </p:nvSpPr>
        <p:spPr/>
        <p:txBody>
          <a:bodyPr>
            <a:noAutofit/>
          </a:bodyPr>
          <a:lstStyle/>
          <a:p>
            <a:pPr algn="l" rtl="0"/>
            <a:r>
              <a:rPr lang="en-US" sz="2737" dirty="0"/>
              <a:t>How can the construct of </a:t>
            </a:r>
            <a:r>
              <a:rPr lang="en-US" sz="2737" b="1" dirty="0">
                <a:solidFill>
                  <a:srgbClr val="FF0000"/>
                </a:solidFill>
              </a:rPr>
              <a:t>Emotion Regulation </a:t>
            </a:r>
            <a:r>
              <a:rPr lang="en-US" sz="2737" dirty="0"/>
              <a:t>be helpful for understanding the phenomenon of relational PTSD?</a:t>
            </a:r>
          </a:p>
          <a:p>
            <a:pPr algn="l" rtl="0"/>
            <a:r>
              <a:rPr lang="en-US" sz="2737" dirty="0"/>
              <a:t>How can the framework of emotion regulation contribute to the understanding of </a:t>
            </a:r>
            <a:r>
              <a:rPr lang="en-US" sz="2737" b="1" dirty="0">
                <a:solidFill>
                  <a:srgbClr val="FF0000"/>
                </a:solidFill>
              </a:rPr>
              <a:t>the</a:t>
            </a:r>
            <a:r>
              <a:rPr lang="en-US" sz="2737" dirty="0">
                <a:solidFill>
                  <a:srgbClr val="FF0000"/>
                </a:solidFill>
              </a:rPr>
              <a:t> </a:t>
            </a:r>
            <a:r>
              <a:rPr lang="en-US" sz="2737" b="1" dirty="0">
                <a:solidFill>
                  <a:srgbClr val="FF0000"/>
                </a:solidFill>
              </a:rPr>
              <a:t>intergenerational transmission</a:t>
            </a:r>
            <a:r>
              <a:rPr lang="en-US" sz="2737" b="1" dirty="0"/>
              <a:t> </a:t>
            </a:r>
            <a:r>
              <a:rPr lang="en-US" sz="2737" dirty="0"/>
              <a:t>of posttraumatic distress</a:t>
            </a:r>
          </a:p>
          <a:p>
            <a:pPr algn="l" rtl="0"/>
            <a:r>
              <a:rPr lang="en-US" sz="2737" dirty="0"/>
              <a:t>Can it provide insights for </a:t>
            </a:r>
            <a:r>
              <a:rPr lang="en-US" sz="2737" b="1" dirty="0">
                <a:solidFill>
                  <a:srgbClr val="FF0000"/>
                </a:solidFill>
              </a:rPr>
              <a:t>clinical interventions</a:t>
            </a:r>
            <a:r>
              <a:rPr lang="en-US" sz="2737" b="1" dirty="0"/>
              <a:t>?</a:t>
            </a:r>
          </a:p>
          <a:p>
            <a:pPr algn="l" rtl="0"/>
            <a:endParaRPr lang="en-US" sz="2737" dirty="0"/>
          </a:p>
          <a:p>
            <a:pPr algn="l" rtl="0"/>
            <a:endParaRPr lang="en-US" sz="2737" dirty="0"/>
          </a:p>
          <a:p>
            <a:pPr algn="l" rtl="0"/>
            <a:endParaRPr lang="en-US" sz="2737" dirty="0"/>
          </a:p>
          <a:p>
            <a:pPr algn="l" rtl="0"/>
            <a:endParaRPr lang="en-US" sz="2737" dirty="0"/>
          </a:p>
        </p:txBody>
      </p:sp>
    </p:spTree>
    <p:extLst>
      <p:ext uri="{BB962C8B-B14F-4D97-AF65-F5344CB8AC3E}">
        <p14:creationId xmlns:p14="http://schemas.microsoft.com/office/powerpoint/2010/main" val="24082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srcRect/>
          <a:stretch>
            <a:fillRect/>
          </a:stretch>
        </p:blipFill>
        <p:spPr bwMode="auto">
          <a:xfrm>
            <a:off x="0" y="4542221"/>
            <a:ext cx="9177020" cy="2487179"/>
          </a:xfrm>
          <a:prstGeom prst="rect">
            <a:avLst/>
          </a:prstGeom>
          <a:noFill/>
          <a:ln w="9525">
            <a:noFill/>
            <a:miter lim="800000"/>
            <a:headEnd/>
            <a:tailEnd/>
          </a:ln>
        </p:spPr>
      </p:pic>
      <p:sp>
        <p:nvSpPr>
          <p:cNvPr id="2" name="כותרת 1"/>
          <p:cNvSpPr>
            <a:spLocks noGrp="1"/>
          </p:cNvSpPr>
          <p:nvPr>
            <p:ph type="title"/>
          </p:nvPr>
        </p:nvSpPr>
        <p:spPr>
          <a:xfrm>
            <a:off x="0" y="0"/>
            <a:ext cx="9144000" cy="1341926"/>
          </a:xfrm>
        </p:spPr>
        <p:txBody>
          <a:bodyPr>
            <a:normAutofit fontScale="90000"/>
          </a:bodyPr>
          <a:lstStyle/>
          <a:p>
            <a:pPr algn="ctr"/>
            <a:r>
              <a:rPr lang="en-US" b="1" dirty="0"/>
              <a:t>Relational Emotion Regulation </a:t>
            </a:r>
            <a:br>
              <a:rPr lang="en-US" b="1" dirty="0"/>
            </a:br>
            <a:r>
              <a:rPr lang="en-US" b="1" dirty="0"/>
              <a:t>in the Face of </a:t>
            </a:r>
            <a:r>
              <a:rPr lang="en-US" b="1" dirty="0">
                <a:solidFill>
                  <a:srgbClr val="FF0000"/>
                </a:solidFill>
              </a:rPr>
              <a:t>Trauma</a:t>
            </a:r>
            <a:endParaRPr lang="he-IL" b="1" dirty="0">
              <a:solidFill>
                <a:srgbClr val="FF0000"/>
              </a:solidFill>
            </a:endParaRPr>
          </a:p>
        </p:txBody>
      </p:sp>
      <p:sp>
        <p:nvSpPr>
          <p:cNvPr id="10" name="TextBox 9"/>
          <p:cNvSpPr txBox="1"/>
          <p:nvPr/>
        </p:nvSpPr>
        <p:spPr>
          <a:xfrm>
            <a:off x="395536" y="2372687"/>
            <a:ext cx="2376264" cy="1138773"/>
          </a:xfrm>
          <a:prstGeom prst="rect">
            <a:avLst/>
          </a:prstGeom>
          <a:noFill/>
        </p:spPr>
        <p:txBody>
          <a:bodyPr wrap="square" rtlCol="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Mother regulates herself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(internal process)</a:t>
            </a:r>
            <a:endPar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TextBox 10"/>
          <p:cNvSpPr txBox="1"/>
          <p:nvPr/>
        </p:nvSpPr>
        <p:spPr>
          <a:xfrm>
            <a:off x="3347864" y="2372687"/>
            <a:ext cx="2376264" cy="1107996"/>
          </a:xfrm>
          <a:prstGeom prst="rect">
            <a:avLst/>
          </a:prstGeom>
          <a:noFill/>
        </p:spPr>
        <p:txBody>
          <a:bodyPr wrap="square" rtlCol="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Mother regulates child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(external process)</a:t>
            </a:r>
            <a:endPar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TextBox 11"/>
          <p:cNvSpPr txBox="1"/>
          <p:nvPr/>
        </p:nvSpPr>
        <p:spPr>
          <a:xfrm>
            <a:off x="6588224" y="2348880"/>
            <a:ext cx="2376264" cy="1107996"/>
          </a:xfrm>
          <a:prstGeom prst="rect">
            <a:avLst/>
          </a:prstGeom>
          <a:noFill/>
        </p:spPr>
        <p:txBody>
          <a:bodyPr wrap="square" rtlCol="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Child regulates himself/herself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(internal process)</a:t>
            </a:r>
            <a:endParaRPr kumimoji="0" lang="he-I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חץ ימינה 12"/>
          <p:cNvSpPr/>
          <p:nvPr/>
        </p:nvSpPr>
        <p:spPr>
          <a:xfrm>
            <a:off x="2411760" y="2708920"/>
            <a:ext cx="936104" cy="36003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onstantia"/>
              <a:ea typeface="+mn-ea"/>
              <a:cs typeface="David" panose="020E0502060401010101" pitchFamily="34" charset="-79"/>
            </a:endParaRPr>
          </a:p>
        </p:txBody>
      </p:sp>
      <p:sp>
        <p:nvSpPr>
          <p:cNvPr id="14" name="חץ ימינה 13"/>
          <p:cNvSpPr/>
          <p:nvPr/>
        </p:nvSpPr>
        <p:spPr>
          <a:xfrm>
            <a:off x="5940152" y="2708920"/>
            <a:ext cx="824090" cy="3600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onstantia"/>
              <a:ea typeface="+mn-ea"/>
              <a:cs typeface="David" panose="020E0502060401010101" pitchFamily="34" charset="-79"/>
            </a:endParaRPr>
          </a:p>
        </p:txBody>
      </p:sp>
      <p:sp>
        <p:nvSpPr>
          <p:cNvPr id="9" name="TextBox 8"/>
          <p:cNvSpPr txBox="1"/>
          <p:nvPr/>
        </p:nvSpPr>
        <p:spPr>
          <a:xfrm>
            <a:off x="0" y="1619508"/>
            <a:ext cx="1403648" cy="369332"/>
          </a:xfrm>
          <a:prstGeom prst="rect">
            <a:avLst/>
          </a:prstGeom>
          <a:noFill/>
        </p:spPr>
        <p:txBody>
          <a:bodyPr wrap="square" rtlCol="1">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TRAUMA</a:t>
            </a:r>
            <a:endParaRPr kumimoji="0" lang="he-IL" sz="18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5" name="חץ ימינה 14"/>
          <p:cNvSpPr/>
          <p:nvPr/>
        </p:nvSpPr>
        <p:spPr>
          <a:xfrm rot="2810639">
            <a:off x="587394" y="2047796"/>
            <a:ext cx="432048"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onstantia"/>
              <a:ea typeface="+mn-ea"/>
              <a:cs typeface="David" panose="020E0502060401010101" pitchFamily="34" charset="-79"/>
            </a:endParaRPr>
          </a:p>
        </p:txBody>
      </p:sp>
      <p:sp>
        <p:nvSpPr>
          <p:cNvPr id="18" name="חץ למטה 17"/>
          <p:cNvSpPr/>
          <p:nvPr/>
        </p:nvSpPr>
        <p:spPr>
          <a:xfrm>
            <a:off x="3707904" y="3573016"/>
            <a:ext cx="216024"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onstantia"/>
              <a:ea typeface="+mn-ea"/>
              <a:cs typeface="David" panose="020E0502060401010101" pitchFamily="34" charset="-79"/>
            </a:endParaRPr>
          </a:p>
        </p:txBody>
      </p:sp>
      <p:sp>
        <p:nvSpPr>
          <p:cNvPr id="20" name="TextBox 19"/>
          <p:cNvSpPr txBox="1"/>
          <p:nvPr/>
        </p:nvSpPr>
        <p:spPr>
          <a:xfrm>
            <a:off x="1331640" y="3895306"/>
            <a:ext cx="1368152" cy="923330"/>
          </a:xfrm>
          <a:prstGeom prst="rect">
            <a:avLst/>
          </a:prstGeom>
          <a:noFill/>
        </p:spPr>
        <p:txBody>
          <a:bodyPr wrap="square" rtlCol="1">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Post-traumatic symptoms</a:t>
            </a:r>
            <a:endParaRPr kumimoji="0" lang="he-IL"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1" name="TextBox 20"/>
          <p:cNvSpPr txBox="1"/>
          <p:nvPr/>
        </p:nvSpPr>
        <p:spPr>
          <a:xfrm>
            <a:off x="4067944" y="3501008"/>
            <a:ext cx="1728192" cy="1477328"/>
          </a:xfrm>
          <a:prstGeom prst="rect">
            <a:avLst/>
          </a:prstGeom>
          <a:noFill/>
        </p:spPr>
        <p:txBody>
          <a:bodyPr wrap="square" rtlCol="1">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Sensitivity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Attunement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Reflective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functioning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Modeling, etc.</a:t>
            </a:r>
            <a:endParaRPr kumimoji="0" lang="he-IL"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2" name="TextBox 21"/>
          <p:cNvSpPr txBox="1"/>
          <p:nvPr/>
        </p:nvSpPr>
        <p:spPr>
          <a:xfrm>
            <a:off x="7420318" y="3941808"/>
            <a:ext cx="1756702" cy="1200329"/>
          </a:xfrm>
          <a:prstGeom prst="rect">
            <a:avLst/>
          </a:prstGeom>
          <a:noFill/>
        </p:spPr>
        <p:txBody>
          <a:bodyPr wrap="square" rtlCol="1">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Child maladjustment, externalizing problems</a:t>
            </a:r>
            <a:endParaRPr kumimoji="0" lang="he-IL" sz="18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4" name="חץ למעלה 23"/>
          <p:cNvSpPr/>
          <p:nvPr/>
        </p:nvSpPr>
        <p:spPr>
          <a:xfrm>
            <a:off x="935596" y="3941807"/>
            <a:ext cx="216024" cy="7200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onstantia"/>
              <a:ea typeface="+mn-ea"/>
              <a:cs typeface="David" panose="020E0502060401010101" pitchFamily="34" charset="-79"/>
            </a:endParaRPr>
          </a:p>
        </p:txBody>
      </p:sp>
      <p:sp>
        <p:nvSpPr>
          <p:cNvPr id="25" name="חץ למעלה 24"/>
          <p:cNvSpPr/>
          <p:nvPr/>
        </p:nvSpPr>
        <p:spPr>
          <a:xfrm>
            <a:off x="6984268" y="3929574"/>
            <a:ext cx="216024" cy="7200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onstantia"/>
              <a:ea typeface="+mn-ea"/>
              <a:cs typeface="David" panose="020E0502060401010101" pitchFamily="34" charset="-79"/>
            </a:endParaRPr>
          </a:p>
        </p:txBody>
      </p:sp>
      <p:sp>
        <p:nvSpPr>
          <p:cNvPr id="17" name="Left Arrow 16"/>
          <p:cNvSpPr/>
          <p:nvPr/>
        </p:nvSpPr>
        <p:spPr>
          <a:xfrm>
            <a:off x="5796136" y="4649654"/>
            <a:ext cx="968106" cy="2720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9" name="Slide Number Placeholder 18"/>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054320B-B4A1-48AE-8E93-FF57FD4F6AA9}" type="slidenum">
              <a:rPr kumimoji="0" lang="he-IL" sz="1200" b="0" i="0" u="none" strike="noStrike" kern="1200" cap="none" spc="0" normalizeH="0" baseline="0" noProof="0" smtClean="0">
                <a:ln>
                  <a:noFill/>
                </a:ln>
                <a:solidFill>
                  <a:srgbClr val="045C75"/>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53</a:t>
            </a:fld>
            <a:endParaRPr kumimoji="0" lang="he-IL" sz="1200" b="0" i="0" u="none" strike="noStrike" kern="1200" cap="none" spc="0" normalizeH="0" baseline="0" noProof="0">
              <a:ln>
                <a:noFill/>
              </a:ln>
              <a:solidFill>
                <a:srgbClr val="045C75"/>
              </a:solidFill>
              <a:effectLst/>
              <a:uLnTx/>
              <a:uFillTx/>
              <a:latin typeface="Arial" charset="0"/>
              <a:ea typeface="+mn-ea"/>
              <a:cs typeface="Arial" charset="0"/>
            </a:endParaRPr>
          </a:p>
        </p:txBody>
      </p:sp>
    </p:spTree>
    <p:extLst>
      <p:ext uri="{BB962C8B-B14F-4D97-AF65-F5344CB8AC3E}">
        <p14:creationId xmlns:p14="http://schemas.microsoft.com/office/powerpoint/2010/main" val="380448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ppt_x"/>
                                          </p:val>
                                        </p:tav>
                                        <p:tav tm="100000">
                                          <p:val>
                                            <p:strVal val="#ppt_x"/>
                                          </p:val>
                                        </p:tav>
                                      </p:tavLst>
                                    </p:anim>
                                    <p:anim calcmode="lin" valueType="num">
                                      <p:cBhvr additive="base">
                                        <p:cTn id="18" dur="10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ppt_x"/>
                                          </p:val>
                                        </p:tav>
                                        <p:tav tm="100000">
                                          <p:val>
                                            <p:strVal val="#ppt_x"/>
                                          </p:val>
                                        </p:tav>
                                      </p:tavLst>
                                    </p:anim>
                                    <p:anim calcmode="lin" valueType="num">
                                      <p:cBhvr additive="base">
                                        <p:cTn id="22"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ppt_x"/>
                                          </p:val>
                                        </p:tav>
                                        <p:tav tm="100000">
                                          <p:val>
                                            <p:strVal val="#ppt_x"/>
                                          </p:val>
                                        </p:tav>
                                      </p:tavLst>
                                    </p:anim>
                                    <p:anim calcmode="lin" valueType="num">
                                      <p:cBhvr additive="base">
                                        <p:cTn id="32"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1000" fill="hold"/>
                                        <p:tgtEl>
                                          <p:spTgt spid="22"/>
                                        </p:tgtEl>
                                        <p:attrNameLst>
                                          <p:attrName>ppt_x</p:attrName>
                                        </p:attrNameLst>
                                      </p:cBhvr>
                                      <p:tavLst>
                                        <p:tav tm="0">
                                          <p:val>
                                            <p:strVal val="#ppt_x"/>
                                          </p:val>
                                        </p:tav>
                                        <p:tav tm="100000">
                                          <p:val>
                                            <p:strVal val="#ppt_x"/>
                                          </p:val>
                                        </p:tav>
                                      </p:tavLst>
                                    </p:anim>
                                    <p:anim calcmode="lin" valueType="num">
                                      <p:cBhvr additive="base">
                                        <p:cTn id="38" dur="10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000" fill="hold"/>
                                        <p:tgtEl>
                                          <p:spTgt spid="25"/>
                                        </p:tgtEl>
                                        <p:attrNameLst>
                                          <p:attrName>ppt_x</p:attrName>
                                        </p:attrNameLst>
                                      </p:cBhvr>
                                      <p:tavLst>
                                        <p:tav tm="0">
                                          <p:val>
                                            <p:strVal val="#ppt_x"/>
                                          </p:val>
                                        </p:tav>
                                        <p:tav tm="100000">
                                          <p:val>
                                            <p:strVal val="#ppt_x"/>
                                          </p:val>
                                        </p:tav>
                                      </p:tavLst>
                                    </p:anim>
                                    <p:anim calcmode="lin" valueType="num">
                                      <p:cBhvr additive="base">
                                        <p:cTn id="42"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8" grpId="0" animBg="1"/>
      <p:bldP spid="20" grpId="0"/>
      <p:bldP spid="21" grpId="0"/>
      <p:bldP spid="22" grpId="0"/>
      <p:bldP spid="24" grpId="0" animBg="1"/>
      <p:bldP spid="25"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1807" y="196354"/>
            <a:ext cx="8620387" cy="1060338"/>
          </a:xfrm>
        </p:spPr>
        <p:txBody>
          <a:bodyPr>
            <a:noAutofit/>
          </a:bodyPr>
          <a:lstStyle/>
          <a:p>
            <a:pPr rtl="0"/>
            <a:r>
              <a:rPr lang="en-US" sz="2828" b="1" dirty="0">
                <a:solidFill>
                  <a:schemeClr val="tx1"/>
                </a:solidFill>
              </a:rPr>
              <a:t>How to measure parental emotion regulation?</a:t>
            </a:r>
            <a:br>
              <a:rPr lang="en-US" sz="2828" b="1" dirty="0">
                <a:solidFill>
                  <a:schemeClr val="tx1"/>
                </a:solidFill>
              </a:rPr>
            </a:br>
            <a:r>
              <a:rPr lang="en-US" sz="1800" b="1" dirty="0">
                <a:solidFill>
                  <a:schemeClr val="tx1"/>
                </a:solidFill>
              </a:rPr>
              <a:t>The Difficulties in the Emotion Regulation Scale –DERS </a:t>
            </a:r>
            <a:br>
              <a:rPr lang="en-US" sz="1800" b="1" dirty="0">
                <a:solidFill>
                  <a:schemeClr val="tx1"/>
                </a:solidFill>
              </a:rPr>
            </a:br>
            <a:r>
              <a:rPr lang="en-US" sz="1800" b="1" dirty="0">
                <a:solidFill>
                  <a:schemeClr val="tx1"/>
                </a:solidFill>
              </a:rPr>
              <a:t>(Gratz and</a:t>
            </a:r>
            <a:r>
              <a:rPr lang="en-US" sz="1800" b="1" i="1" dirty="0">
                <a:solidFill>
                  <a:schemeClr val="tx1"/>
                </a:solidFill>
              </a:rPr>
              <a:t> </a:t>
            </a:r>
            <a:r>
              <a:rPr lang="en-US" sz="1800" b="1" dirty="0">
                <a:solidFill>
                  <a:schemeClr val="tx1"/>
                </a:solidFill>
              </a:rPr>
              <a:t>Roemer, 2004)</a:t>
            </a:r>
            <a:endParaRPr lang="he-IL" sz="1800" b="1" dirty="0">
              <a:solidFill>
                <a:schemeClr val="tx1"/>
              </a:solidFill>
            </a:endParaRPr>
          </a:p>
        </p:txBody>
      </p:sp>
      <p:sp>
        <p:nvSpPr>
          <p:cNvPr id="3" name="מציין מיקום תוכן 2"/>
          <p:cNvSpPr>
            <a:spLocks noGrp="1"/>
          </p:cNvSpPr>
          <p:nvPr>
            <p:ph idx="1"/>
          </p:nvPr>
        </p:nvSpPr>
        <p:spPr>
          <a:xfrm>
            <a:off x="261807" y="1188808"/>
            <a:ext cx="8620387" cy="5344130"/>
          </a:xfrm>
        </p:spPr>
        <p:txBody>
          <a:bodyPr>
            <a:noAutofit/>
          </a:bodyPr>
          <a:lstStyle/>
          <a:p>
            <a:pPr algn="l" rtl="0">
              <a:buNone/>
            </a:pPr>
            <a:r>
              <a:rPr lang="en-US" sz="2074" dirty="0"/>
              <a:t>Assess multiple aspects of maternal emotion regulation problems</a:t>
            </a:r>
            <a:r>
              <a:rPr lang="en-US" sz="2263" dirty="0"/>
              <a:t>:</a:t>
            </a:r>
          </a:p>
          <a:p>
            <a:pPr lvl="1" algn="l" rtl="0"/>
            <a:r>
              <a:rPr lang="en-US" sz="2263" b="1" dirty="0">
                <a:solidFill>
                  <a:srgbClr val="FF0000"/>
                </a:solidFill>
              </a:rPr>
              <a:t>Non acceptance of emotional responses</a:t>
            </a:r>
            <a:br>
              <a:rPr lang="en-US" sz="2263" dirty="0"/>
            </a:br>
            <a:r>
              <a:rPr lang="en-US" sz="2263" dirty="0"/>
              <a:t>(“When I’m upset, I feel guilty for feeling that way”)</a:t>
            </a:r>
          </a:p>
          <a:p>
            <a:pPr lvl="1" algn="l" rtl="0"/>
            <a:r>
              <a:rPr lang="en-US" sz="2263" b="1" dirty="0">
                <a:solidFill>
                  <a:srgbClr val="FF0000"/>
                </a:solidFill>
              </a:rPr>
              <a:t>Difficulties engaging in goal directed behavior</a:t>
            </a:r>
            <a:br>
              <a:rPr lang="en-US" sz="2263" dirty="0"/>
            </a:br>
            <a:r>
              <a:rPr lang="en-US" sz="2263" dirty="0"/>
              <a:t>(“When I’m upset, I have difficulty concentrating”)</a:t>
            </a:r>
          </a:p>
          <a:p>
            <a:pPr lvl="1" algn="l" rtl="0"/>
            <a:r>
              <a:rPr lang="en-US" sz="2263" b="1" dirty="0">
                <a:solidFill>
                  <a:srgbClr val="FF0000"/>
                </a:solidFill>
              </a:rPr>
              <a:t>Impulse control difficulties</a:t>
            </a:r>
            <a:br>
              <a:rPr lang="en-US" sz="2263" dirty="0"/>
            </a:br>
            <a:r>
              <a:rPr lang="en-US" sz="2263" dirty="0"/>
              <a:t>(“When I’m upset, I lose control over my behaviors”) </a:t>
            </a:r>
          </a:p>
          <a:p>
            <a:pPr lvl="1" algn="l" rtl="0"/>
            <a:r>
              <a:rPr lang="en-US" sz="2263" b="1" dirty="0">
                <a:solidFill>
                  <a:srgbClr val="FF0000"/>
                </a:solidFill>
              </a:rPr>
              <a:t>Lack of emotional awareness</a:t>
            </a:r>
            <a:br>
              <a:rPr lang="en-US" sz="2263" dirty="0"/>
            </a:br>
            <a:r>
              <a:rPr lang="en-US" sz="2263" dirty="0"/>
              <a:t>(“I am attentive to my feelings”) </a:t>
            </a:r>
          </a:p>
          <a:p>
            <a:pPr lvl="1" algn="l" rtl="0"/>
            <a:r>
              <a:rPr lang="en-US" sz="2263" b="1" dirty="0">
                <a:solidFill>
                  <a:srgbClr val="FF0000"/>
                </a:solidFill>
              </a:rPr>
              <a:t>Limited access to emotion regulation strategies</a:t>
            </a:r>
            <a:br>
              <a:rPr lang="en-US" sz="2263" dirty="0"/>
            </a:br>
            <a:r>
              <a:rPr lang="en-US" sz="2263" dirty="0"/>
              <a:t>(“When I’m upset, I believe that I’ll end up feeling very depressed”)</a:t>
            </a:r>
          </a:p>
          <a:p>
            <a:pPr lvl="1" algn="l" rtl="0"/>
            <a:r>
              <a:rPr lang="en-US" sz="2263" b="1" dirty="0">
                <a:solidFill>
                  <a:srgbClr val="FF0000"/>
                </a:solidFill>
              </a:rPr>
              <a:t>Lack of emotional clarity</a:t>
            </a:r>
            <a:br>
              <a:rPr lang="en-US" sz="2263" dirty="0"/>
            </a:br>
            <a:r>
              <a:rPr lang="en-US" sz="2263" dirty="0"/>
              <a:t>(“I have difficulty making sense out of my feelings”)</a:t>
            </a:r>
          </a:p>
        </p:txBody>
      </p:sp>
      <p:sp>
        <p:nvSpPr>
          <p:cNvPr id="4" name="Slide Number Placeholder 3"/>
          <p:cNvSpPr>
            <a:spLocks noGrp="1"/>
          </p:cNvSpPr>
          <p:nvPr>
            <p:ph type="sldNum" sz="quarter" idx="12"/>
          </p:nvPr>
        </p:nvSpPr>
        <p:spPr/>
        <p:txBody>
          <a:bodyPr/>
          <a:lstStyle/>
          <a:p>
            <a:pPr defTabSz="781995" fontAlgn="base">
              <a:spcBef>
                <a:spcPct val="0"/>
              </a:spcBef>
              <a:spcAft>
                <a:spcPct val="0"/>
              </a:spcAft>
            </a:pPr>
            <a:fld id="{5054320B-B4A1-48AE-8E93-FF57FD4F6AA9}" type="slidenum">
              <a:rPr lang="he-IL">
                <a:latin typeface="Palatino Linotype" pitchFamily="18" charset="0"/>
                <a:cs typeface="Arial" panose="020B0604020202020204" pitchFamily="34" charset="0"/>
              </a:rPr>
              <a:pPr defTabSz="781995" fontAlgn="base">
                <a:spcBef>
                  <a:spcPct val="0"/>
                </a:spcBef>
                <a:spcAft>
                  <a:spcPct val="0"/>
                </a:spcAft>
              </a:pPr>
              <a:t>54</a:t>
            </a:fld>
            <a:endParaRPr lang="he-IL">
              <a:latin typeface="Palatino Linotype" pitchFamily="18" charset="0"/>
              <a:cs typeface="Arial" panose="020B0604020202020204" pitchFamily="34" charset="0"/>
            </a:endParaRPr>
          </a:p>
        </p:txBody>
      </p:sp>
      <p:pic>
        <p:nvPicPr>
          <p:cNvPr id="5" name="Picture 4" descr="Women-Upset.xlarger.jpg"/>
          <p:cNvPicPr>
            <a:picLocks noChangeAspect="1"/>
          </p:cNvPicPr>
          <p:nvPr/>
        </p:nvPicPr>
        <p:blipFill>
          <a:blip r:embed="rId3" cstate="print">
            <a:duotone>
              <a:schemeClr val="accent6">
                <a:shade val="45000"/>
                <a:satMod val="135000"/>
              </a:schemeClr>
              <a:prstClr val="white"/>
            </a:duotone>
          </a:blip>
          <a:stretch>
            <a:fillRect/>
          </a:stretch>
        </p:blipFill>
        <p:spPr>
          <a:xfrm>
            <a:off x="7753151" y="300898"/>
            <a:ext cx="1312427" cy="1759558"/>
          </a:xfrm>
          <a:prstGeom prst="rect">
            <a:avLst/>
          </a:prstGeom>
          <a:effectLst>
            <a:softEdge rad="127000"/>
          </a:effectLst>
        </p:spPr>
      </p:pic>
    </p:spTree>
    <p:extLst>
      <p:ext uri="{BB962C8B-B14F-4D97-AF65-F5344CB8AC3E}">
        <p14:creationId xmlns:p14="http://schemas.microsoft.com/office/powerpoint/2010/main" val="855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nodeType="after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par>
                          <p:cTn id="24" fill="hold">
                            <p:stCondLst>
                              <p:cond delay="4000"/>
                            </p:stCondLst>
                            <p:childTnLst>
                              <p:par>
                                <p:cTn id="25" presetID="1" presetClass="entr" presetSubtype="0"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5000"/>
                            </p:stCondLst>
                            <p:childTnLst>
                              <p:par>
                                <p:cTn id="28" presetID="1" presetClass="entr" presetSubtype="0" fill="hold" nodeType="afterEffect">
                                  <p:stCondLst>
                                    <p:cond delay="100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3996" y="2682269"/>
            <a:ext cx="1566393" cy="788421"/>
          </a:xfrm>
          <a:prstGeom prst="rect">
            <a:avLst/>
          </a:prstGeom>
          <a:noFill/>
          <a:ln w="38100">
            <a:solidFill>
              <a:schemeClr val="tx1"/>
            </a:solidFill>
          </a:ln>
        </p:spPr>
        <p:txBody>
          <a:bodyPr wrap="square" rtlCol="1">
            <a:spAutoFit/>
          </a:bodyPr>
          <a:lstStyle/>
          <a:p>
            <a:pPr algn="ctr" defTabSz="781995" fontAlgn="base">
              <a:spcBef>
                <a:spcPct val="0"/>
              </a:spcBef>
              <a:spcAft>
                <a:spcPct val="0"/>
              </a:spcAft>
            </a:pPr>
            <a:r>
              <a:rPr lang="en-US" sz="1131" b="1" dirty="0">
                <a:solidFill>
                  <a:srgbClr val="000000"/>
                </a:solidFill>
                <a:latin typeface="Times New Roman"/>
                <a:ea typeface="Times New Roman"/>
              </a:rPr>
              <a:t>Maternal posttraumatic symptoms </a:t>
            </a:r>
          </a:p>
          <a:p>
            <a:pPr algn="ctr" defTabSz="781995" fontAlgn="base">
              <a:spcBef>
                <a:spcPct val="0"/>
              </a:spcBef>
              <a:spcAft>
                <a:spcPct val="0"/>
              </a:spcAft>
            </a:pPr>
            <a:r>
              <a:rPr lang="en-US" sz="1131" b="1" dirty="0">
                <a:solidFill>
                  <a:srgbClr val="000000"/>
                </a:solidFill>
                <a:latin typeface="Times New Roman"/>
                <a:ea typeface="Times New Roman"/>
              </a:rPr>
              <a:t>R</a:t>
            </a:r>
            <a:r>
              <a:rPr lang="en-US" sz="1131" b="1" baseline="30000" dirty="0">
                <a:solidFill>
                  <a:srgbClr val="000000"/>
                </a:solidFill>
                <a:latin typeface="Times New Roman"/>
                <a:ea typeface="Times New Roman"/>
              </a:rPr>
              <a:t>2</a:t>
            </a:r>
            <a:r>
              <a:rPr lang="en-US" sz="1131" b="1" dirty="0">
                <a:solidFill>
                  <a:srgbClr val="000000"/>
                </a:solidFill>
                <a:latin typeface="Times New Roman"/>
                <a:ea typeface="Times New Roman"/>
              </a:rPr>
              <a:t> =.052</a:t>
            </a:r>
            <a:endParaRPr lang="he-IL" sz="1131" b="1" dirty="0">
              <a:solidFill>
                <a:srgbClr val="000000"/>
              </a:solidFill>
              <a:latin typeface="Times New Roman" pitchFamily="18" charset="0"/>
              <a:cs typeface="Times New Roman" pitchFamily="18" charset="0"/>
            </a:endParaRPr>
          </a:p>
        </p:txBody>
      </p:sp>
      <p:sp>
        <p:nvSpPr>
          <p:cNvPr id="5" name="TextBox 4"/>
          <p:cNvSpPr txBox="1"/>
          <p:nvPr/>
        </p:nvSpPr>
        <p:spPr>
          <a:xfrm>
            <a:off x="2950929" y="4718808"/>
            <a:ext cx="1409755" cy="440377"/>
          </a:xfrm>
          <a:prstGeom prst="rect">
            <a:avLst/>
          </a:prstGeom>
          <a:noFill/>
          <a:ln w="12700">
            <a:solidFill>
              <a:schemeClr val="tx1"/>
            </a:solidFill>
          </a:ln>
        </p:spPr>
        <p:txBody>
          <a:bodyPr wrap="square" rtlCol="1">
            <a:spAutoFit/>
          </a:bodyPr>
          <a:lstStyle/>
          <a:p>
            <a:pPr algn="ctr" defTabSz="781995" fontAlgn="base">
              <a:spcBef>
                <a:spcPct val="0"/>
              </a:spcBef>
              <a:spcAft>
                <a:spcPct val="0"/>
              </a:spcAft>
            </a:pPr>
            <a:r>
              <a:rPr lang="en-US" sz="1131" dirty="0">
                <a:solidFill>
                  <a:srgbClr val="000000"/>
                </a:solidFill>
                <a:latin typeface="Times New Roman"/>
                <a:ea typeface="Times New Roman"/>
              </a:rPr>
              <a:t>Maternal exposure to traumatic events </a:t>
            </a:r>
            <a:endParaRPr lang="he-IL" sz="1131" dirty="0">
              <a:solidFill>
                <a:srgbClr val="000000"/>
              </a:solidFill>
              <a:latin typeface="Times New Roman" pitchFamily="18" charset="0"/>
              <a:cs typeface="Times New Roman" pitchFamily="18" charset="0"/>
            </a:endParaRPr>
          </a:p>
        </p:txBody>
      </p:sp>
      <p:sp>
        <p:nvSpPr>
          <p:cNvPr id="6" name="TextBox 5"/>
          <p:cNvSpPr txBox="1"/>
          <p:nvPr/>
        </p:nvSpPr>
        <p:spPr>
          <a:xfrm>
            <a:off x="5736924" y="2760315"/>
            <a:ext cx="1566393" cy="614399"/>
          </a:xfrm>
          <a:prstGeom prst="rect">
            <a:avLst/>
          </a:prstGeom>
          <a:noFill/>
          <a:ln w="38100">
            <a:solidFill>
              <a:schemeClr val="tx1"/>
            </a:solidFill>
          </a:ln>
        </p:spPr>
        <p:txBody>
          <a:bodyPr wrap="square" rtlCol="1">
            <a:spAutoFit/>
          </a:bodyPr>
          <a:lstStyle/>
          <a:p>
            <a:pPr algn="ctr" defTabSz="781995" fontAlgn="base">
              <a:spcBef>
                <a:spcPct val="0"/>
              </a:spcBef>
              <a:spcAft>
                <a:spcPct val="0"/>
              </a:spcAft>
            </a:pPr>
            <a:r>
              <a:rPr lang="en-US" sz="1131" b="1" dirty="0">
                <a:solidFill>
                  <a:srgbClr val="000000"/>
                </a:solidFill>
                <a:latin typeface="Times New Roman"/>
                <a:ea typeface="Times New Roman"/>
              </a:rPr>
              <a:t>Child’s emotion regulation problems</a:t>
            </a:r>
          </a:p>
          <a:p>
            <a:pPr algn="ctr" defTabSz="781995" fontAlgn="base">
              <a:spcBef>
                <a:spcPct val="0"/>
              </a:spcBef>
              <a:spcAft>
                <a:spcPct val="0"/>
              </a:spcAft>
            </a:pPr>
            <a:r>
              <a:rPr lang="en-US" sz="1131" b="1" dirty="0">
                <a:solidFill>
                  <a:srgbClr val="000000"/>
                </a:solidFill>
                <a:latin typeface="Times New Roman"/>
                <a:ea typeface="Times New Roman"/>
              </a:rPr>
              <a:t>R</a:t>
            </a:r>
            <a:r>
              <a:rPr lang="en-US" sz="1131" b="1" baseline="30000" dirty="0">
                <a:solidFill>
                  <a:srgbClr val="000000"/>
                </a:solidFill>
                <a:latin typeface="Times New Roman"/>
                <a:ea typeface="Times New Roman"/>
              </a:rPr>
              <a:t>2</a:t>
            </a:r>
            <a:r>
              <a:rPr lang="en-US" sz="1131" b="1" dirty="0">
                <a:solidFill>
                  <a:srgbClr val="000000"/>
                </a:solidFill>
                <a:latin typeface="Times New Roman"/>
                <a:ea typeface="Times New Roman"/>
              </a:rPr>
              <a:t> =.125</a:t>
            </a:r>
            <a:endParaRPr lang="he-IL" sz="1131" b="1" dirty="0">
              <a:solidFill>
                <a:srgbClr val="000000"/>
              </a:solidFill>
              <a:latin typeface="Times New Roman" pitchFamily="18" charset="0"/>
              <a:cs typeface="Times New Roman" pitchFamily="18" charset="0"/>
            </a:endParaRPr>
          </a:p>
        </p:txBody>
      </p:sp>
      <p:sp>
        <p:nvSpPr>
          <p:cNvPr id="7" name="TextBox 6"/>
          <p:cNvSpPr txBox="1"/>
          <p:nvPr/>
        </p:nvSpPr>
        <p:spPr>
          <a:xfrm>
            <a:off x="5756375" y="4922463"/>
            <a:ext cx="1527234" cy="440377"/>
          </a:xfrm>
          <a:prstGeom prst="rect">
            <a:avLst/>
          </a:prstGeom>
          <a:noFill/>
          <a:ln w="12700">
            <a:solidFill>
              <a:schemeClr val="tx1"/>
            </a:solidFill>
          </a:ln>
        </p:spPr>
        <p:txBody>
          <a:bodyPr wrap="square" rtlCol="1">
            <a:spAutoFit/>
          </a:bodyPr>
          <a:lstStyle/>
          <a:p>
            <a:pPr algn="ctr" defTabSz="781995" fontAlgn="base">
              <a:spcBef>
                <a:spcPct val="0"/>
              </a:spcBef>
              <a:spcAft>
                <a:spcPct val="0"/>
              </a:spcAft>
            </a:pPr>
            <a:r>
              <a:rPr lang="en-US" sz="1131" dirty="0">
                <a:solidFill>
                  <a:srgbClr val="000000"/>
                </a:solidFill>
                <a:latin typeface="Times New Roman"/>
                <a:ea typeface="Times New Roman"/>
              </a:rPr>
              <a:t>Child’s gender (female)</a:t>
            </a:r>
            <a:endParaRPr lang="he-IL" sz="1131" dirty="0">
              <a:solidFill>
                <a:srgbClr val="000000"/>
              </a:solidFill>
              <a:latin typeface="Times New Roman" pitchFamily="18" charset="0"/>
              <a:cs typeface="Times New Roman" pitchFamily="18" charset="0"/>
            </a:endParaRPr>
          </a:p>
        </p:txBody>
      </p:sp>
      <p:sp>
        <p:nvSpPr>
          <p:cNvPr id="8" name="TextBox 7"/>
          <p:cNvSpPr txBox="1"/>
          <p:nvPr/>
        </p:nvSpPr>
        <p:spPr>
          <a:xfrm>
            <a:off x="3859382" y="1258335"/>
            <a:ext cx="1409755" cy="788421"/>
          </a:xfrm>
          <a:prstGeom prst="rect">
            <a:avLst/>
          </a:prstGeom>
          <a:noFill/>
          <a:ln w="38100">
            <a:solidFill>
              <a:schemeClr val="tx1"/>
            </a:solidFill>
          </a:ln>
        </p:spPr>
        <p:txBody>
          <a:bodyPr wrap="square" rtlCol="1">
            <a:spAutoFit/>
          </a:bodyPr>
          <a:lstStyle/>
          <a:p>
            <a:pPr algn="ctr" defTabSz="781995" fontAlgn="base">
              <a:spcBef>
                <a:spcPct val="0"/>
              </a:spcBef>
              <a:spcAft>
                <a:spcPct val="0"/>
              </a:spcAft>
            </a:pPr>
            <a:r>
              <a:rPr lang="en-US" sz="1131" b="1" dirty="0">
                <a:solidFill>
                  <a:srgbClr val="000000"/>
                </a:solidFill>
                <a:latin typeface="Times New Roman"/>
                <a:ea typeface="Times New Roman"/>
              </a:rPr>
              <a:t>Maternal emotion regulation problems</a:t>
            </a:r>
          </a:p>
          <a:p>
            <a:pPr algn="ctr" defTabSz="781995" fontAlgn="base">
              <a:spcBef>
                <a:spcPct val="0"/>
              </a:spcBef>
              <a:spcAft>
                <a:spcPct val="0"/>
              </a:spcAft>
            </a:pPr>
            <a:r>
              <a:rPr lang="en-US" sz="1131" b="1" dirty="0">
                <a:solidFill>
                  <a:srgbClr val="000000"/>
                </a:solidFill>
                <a:latin typeface="Times New Roman"/>
                <a:ea typeface="Times New Roman"/>
              </a:rPr>
              <a:t>R</a:t>
            </a:r>
            <a:r>
              <a:rPr lang="en-US" sz="1131" b="1" baseline="30000" dirty="0">
                <a:solidFill>
                  <a:srgbClr val="000000"/>
                </a:solidFill>
                <a:latin typeface="Times New Roman"/>
                <a:ea typeface="Times New Roman"/>
              </a:rPr>
              <a:t>2</a:t>
            </a:r>
            <a:r>
              <a:rPr lang="en-US" sz="1131" b="1" dirty="0">
                <a:solidFill>
                  <a:srgbClr val="000000"/>
                </a:solidFill>
                <a:latin typeface="Times New Roman"/>
                <a:ea typeface="Times New Roman"/>
              </a:rPr>
              <a:t> =.176</a:t>
            </a:r>
            <a:endParaRPr lang="he-IL" sz="1131" b="1" dirty="0">
              <a:solidFill>
                <a:srgbClr val="000000"/>
              </a:solidFill>
              <a:latin typeface="Times New Roman" pitchFamily="18" charset="0"/>
              <a:cs typeface="Times New Roman" pitchFamily="18" charset="0"/>
            </a:endParaRPr>
          </a:p>
        </p:txBody>
      </p:sp>
      <p:cxnSp>
        <p:nvCxnSpPr>
          <p:cNvPr id="10" name="מחבר חץ ישר 9"/>
          <p:cNvCxnSpPr>
            <a:stCxn id="4" idx="3"/>
            <a:endCxn id="6" idx="1"/>
          </p:cNvCxnSpPr>
          <p:nvPr/>
        </p:nvCxnSpPr>
        <p:spPr>
          <a:xfrm flipV="1">
            <a:off x="3400389" y="3060963"/>
            <a:ext cx="2336535" cy="9008"/>
          </a:xfrm>
          <a:prstGeom prst="straightConnector1">
            <a:avLst/>
          </a:prstGeom>
          <a:ln w="381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a:stCxn id="8" idx="3"/>
            <a:endCxn id="6" idx="0"/>
          </p:cNvCxnSpPr>
          <p:nvPr/>
        </p:nvCxnSpPr>
        <p:spPr>
          <a:xfrm>
            <a:off x="5269136" y="1558983"/>
            <a:ext cx="1250985" cy="1201332"/>
          </a:xfrm>
          <a:prstGeom prst="straightConnector1">
            <a:avLst/>
          </a:prstGeom>
          <a:ln w="3810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a:stCxn id="4" idx="0"/>
            <a:endCxn id="8" idx="1"/>
          </p:cNvCxnSpPr>
          <p:nvPr/>
        </p:nvCxnSpPr>
        <p:spPr>
          <a:xfrm flipV="1">
            <a:off x="2617193" y="1558983"/>
            <a:ext cx="1242189" cy="1123286"/>
          </a:xfrm>
          <a:prstGeom prst="straightConnector1">
            <a:avLst/>
          </a:prstGeom>
          <a:ln w="3810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a:stCxn id="5" idx="0"/>
            <a:endCxn id="4" idx="2"/>
          </p:cNvCxnSpPr>
          <p:nvPr/>
        </p:nvCxnSpPr>
        <p:spPr>
          <a:xfrm flipH="1" flipV="1">
            <a:off x="2617193" y="3457674"/>
            <a:ext cx="1038614" cy="126113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a:stCxn id="5" idx="0"/>
            <a:endCxn id="6" idx="2"/>
          </p:cNvCxnSpPr>
          <p:nvPr/>
        </p:nvCxnSpPr>
        <p:spPr>
          <a:xfrm flipV="1">
            <a:off x="3655807" y="3361611"/>
            <a:ext cx="2864314" cy="1357196"/>
          </a:xfrm>
          <a:prstGeom prst="straightConnector1">
            <a:avLst/>
          </a:prstGeom>
          <a:ln w="12700">
            <a:solidFill>
              <a:schemeClr val="tx1">
                <a:alpha val="50000"/>
              </a:schemeClr>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a:stCxn id="7" idx="0"/>
            <a:endCxn id="6" idx="2"/>
          </p:cNvCxnSpPr>
          <p:nvPr/>
        </p:nvCxnSpPr>
        <p:spPr>
          <a:xfrm flipV="1">
            <a:off x="6519992" y="3361611"/>
            <a:ext cx="129" cy="1560851"/>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20225" y="3905326"/>
            <a:ext cx="475192" cy="266355"/>
          </a:xfrm>
          <a:prstGeom prst="rect">
            <a:avLst/>
          </a:prstGeom>
          <a:solidFill>
            <a:schemeClr val="bg1"/>
          </a:solidFill>
          <a:ln w="12700">
            <a:solidFill>
              <a:schemeClr val="tx1"/>
            </a:solidFill>
          </a:ln>
        </p:spPr>
        <p:txBody>
          <a:bodyPr wrap="square" rtlCol="1">
            <a:spAutoFit/>
          </a:bodyPr>
          <a:lstStyle/>
          <a:p>
            <a:pPr algn="ctr" defTabSz="781995" fontAlgn="base">
              <a:spcBef>
                <a:spcPct val="0"/>
              </a:spcBef>
              <a:spcAft>
                <a:spcPct val="0"/>
              </a:spcAft>
            </a:pPr>
            <a:r>
              <a:rPr lang="en-US" sz="1131" dirty="0">
                <a:solidFill>
                  <a:srgbClr val="000000"/>
                </a:solidFill>
                <a:latin typeface="Times New Roman" pitchFamily="18" charset="0"/>
                <a:cs typeface="Times New Roman" pitchFamily="18" charset="0"/>
              </a:rPr>
              <a:t>.229</a:t>
            </a:r>
            <a:endParaRPr lang="he-IL" sz="1131" dirty="0">
              <a:solidFill>
                <a:srgbClr val="000000"/>
              </a:solidFill>
              <a:latin typeface="Times New Roman" pitchFamily="18" charset="0"/>
              <a:cs typeface="Times New Roman" pitchFamily="18" charset="0"/>
            </a:endParaRPr>
          </a:p>
        </p:txBody>
      </p:sp>
      <p:sp>
        <p:nvSpPr>
          <p:cNvPr id="38" name="TextBox 37"/>
          <p:cNvSpPr txBox="1"/>
          <p:nvPr/>
        </p:nvSpPr>
        <p:spPr>
          <a:xfrm>
            <a:off x="4848760" y="3904193"/>
            <a:ext cx="475192" cy="440377"/>
          </a:xfrm>
          <a:prstGeom prst="rect">
            <a:avLst/>
          </a:prstGeom>
          <a:solidFill>
            <a:schemeClr val="bg1"/>
          </a:solidFill>
          <a:ln w="12700">
            <a:solidFill>
              <a:schemeClr val="tx1"/>
            </a:solidFill>
          </a:ln>
        </p:spPr>
        <p:txBody>
          <a:bodyPr wrap="square" rtlCol="1">
            <a:spAutoFit/>
          </a:bodyPr>
          <a:lstStyle/>
          <a:p>
            <a:pPr algn="ctr" defTabSz="781995" fontAlgn="base">
              <a:spcBef>
                <a:spcPct val="0"/>
              </a:spcBef>
              <a:spcAft>
                <a:spcPct val="0"/>
              </a:spcAft>
            </a:pPr>
            <a:r>
              <a:rPr lang="en-US" sz="1131" dirty="0">
                <a:solidFill>
                  <a:srgbClr val="000000"/>
                </a:solidFill>
                <a:latin typeface="Times New Roman" pitchFamily="18" charset="0"/>
                <a:cs typeface="Times New Roman" pitchFamily="18" charset="0"/>
              </a:rPr>
              <a:t>-.087</a:t>
            </a:r>
            <a:endParaRPr lang="he-IL" sz="1131" dirty="0">
              <a:solidFill>
                <a:srgbClr val="000000"/>
              </a:solidFill>
              <a:latin typeface="Times New Roman" pitchFamily="18" charset="0"/>
              <a:cs typeface="Times New Roman" pitchFamily="18" charset="0"/>
            </a:endParaRPr>
          </a:p>
        </p:txBody>
      </p:sp>
      <p:sp>
        <p:nvSpPr>
          <p:cNvPr id="39" name="TextBox 38"/>
          <p:cNvSpPr txBox="1"/>
          <p:nvPr/>
        </p:nvSpPr>
        <p:spPr>
          <a:xfrm>
            <a:off x="6278235" y="3904193"/>
            <a:ext cx="475192" cy="440377"/>
          </a:xfrm>
          <a:prstGeom prst="rect">
            <a:avLst/>
          </a:prstGeom>
          <a:solidFill>
            <a:schemeClr val="bg1"/>
          </a:solidFill>
          <a:ln w="12700">
            <a:solidFill>
              <a:schemeClr val="tx1"/>
            </a:solidFill>
          </a:ln>
        </p:spPr>
        <p:txBody>
          <a:bodyPr wrap="square" rtlCol="1">
            <a:spAutoFit/>
          </a:bodyPr>
          <a:lstStyle/>
          <a:p>
            <a:pPr algn="ctr" defTabSz="781995" fontAlgn="base">
              <a:spcBef>
                <a:spcPct val="0"/>
              </a:spcBef>
              <a:spcAft>
                <a:spcPct val="0"/>
              </a:spcAft>
            </a:pPr>
            <a:r>
              <a:rPr lang="en-US" sz="1131" dirty="0">
                <a:solidFill>
                  <a:srgbClr val="000000"/>
                </a:solidFill>
                <a:latin typeface="Times New Roman" pitchFamily="18" charset="0"/>
                <a:cs typeface="Times New Roman" pitchFamily="18" charset="0"/>
              </a:rPr>
              <a:t>-.163</a:t>
            </a:r>
            <a:endParaRPr lang="he-IL" sz="1131" dirty="0">
              <a:solidFill>
                <a:srgbClr val="000000"/>
              </a:solidFill>
              <a:latin typeface="Times New Roman" pitchFamily="18" charset="0"/>
              <a:cs typeface="Times New Roman" pitchFamily="18" charset="0"/>
            </a:endParaRPr>
          </a:p>
        </p:txBody>
      </p:sp>
      <p:sp>
        <p:nvSpPr>
          <p:cNvPr id="41" name="מלבן 40"/>
          <p:cNvSpPr/>
          <p:nvPr/>
        </p:nvSpPr>
        <p:spPr>
          <a:xfrm>
            <a:off x="466364" y="5383815"/>
            <a:ext cx="8156596" cy="9043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505" tIns="50253" rIns="100505" bIns="50253" rtlCol="1" anchor="ctr"/>
          <a:lstStyle/>
          <a:p>
            <a:pPr defTabSz="781995" fontAlgn="base">
              <a:spcBef>
                <a:spcPct val="0"/>
              </a:spcBef>
              <a:spcAft>
                <a:spcPct val="0"/>
              </a:spcAft>
            </a:pPr>
            <a:r>
              <a:rPr lang="en-US" sz="1509" b="1" dirty="0">
                <a:solidFill>
                  <a:srgbClr val="000000"/>
                </a:solidFill>
                <a:latin typeface="Times New Roman" pitchFamily="18" charset="0"/>
                <a:cs typeface="Times New Roman" pitchFamily="18" charset="0"/>
              </a:rPr>
              <a:t>Chi Square = 1.401 (</a:t>
            </a:r>
            <a:r>
              <a:rPr lang="en-US" sz="1509" b="1" dirty="0" err="1">
                <a:solidFill>
                  <a:srgbClr val="000000"/>
                </a:solidFill>
                <a:latin typeface="Times New Roman" pitchFamily="18" charset="0"/>
                <a:cs typeface="Times New Roman" pitchFamily="18" charset="0"/>
              </a:rPr>
              <a:t>df</a:t>
            </a:r>
            <a:r>
              <a:rPr lang="en-US" sz="1509" b="1" dirty="0">
                <a:solidFill>
                  <a:srgbClr val="000000"/>
                </a:solidFill>
                <a:latin typeface="Times New Roman" pitchFamily="18" charset="0"/>
                <a:cs typeface="Times New Roman" pitchFamily="18" charset="0"/>
              </a:rPr>
              <a:t> = 4), p = .844; NFI = .992; GFI = .999; SRMR =.012; RMSEA &lt; .001</a:t>
            </a:r>
          </a:p>
        </p:txBody>
      </p:sp>
      <p:sp>
        <p:nvSpPr>
          <p:cNvPr id="20" name="מלבן 19"/>
          <p:cNvSpPr/>
          <p:nvPr/>
        </p:nvSpPr>
        <p:spPr>
          <a:xfrm>
            <a:off x="1533198" y="200612"/>
            <a:ext cx="7247547" cy="1094146"/>
          </a:xfrm>
          <a:prstGeom prst="rect">
            <a:avLst/>
          </a:prstGeom>
        </p:spPr>
        <p:txBody>
          <a:bodyPr wrap="square">
            <a:spAutoFit/>
          </a:bodyPr>
          <a:lstStyle/>
          <a:p>
            <a:pPr algn="ctr" defTabSz="781995" fontAlgn="base">
              <a:spcBef>
                <a:spcPct val="0"/>
              </a:spcBef>
              <a:spcAft>
                <a:spcPct val="0"/>
              </a:spcAft>
            </a:pPr>
            <a:r>
              <a:rPr lang="en-US" sz="2400" b="1" dirty="0">
                <a:solidFill>
                  <a:srgbClr val="002060"/>
                </a:solidFill>
                <a:latin typeface="Palatino Linotype" pitchFamily="18" charset="0"/>
              </a:rPr>
              <a:t>Maternal Emotion Regulation Mediates the Impact of Maternal Posttraumatic on Child’s Symptoms</a:t>
            </a:r>
            <a:br>
              <a:rPr lang="en-US" sz="2400" b="1" dirty="0">
                <a:solidFill>
                  <a:srgbClr val="002060"/>
                </a:solidFill>
                <a:latin typeface="Palatino Linotype" pitchFamily="18" charset="0"/>
              </a:rPr>
            </a:br>
            <a:r>
              <a:rPr lang="en-US" sz="1710" b="1" dirty="0">
                <a:solidFill>
                  <a:srgbClr val="002060"/>
                </a:solidFill>
                <a:latin typeface="Palatino Linotype" pitchFamily="18" charset="0"/>
              </a:rPr>
              <a:t>Mediation model (N=431)</a:t>
            </a:r>
            <a:r>
              <a:rPr lang="en-US" sz="941" b="1" dirty="0">
                <a:solidFill>
                  <a:srgbClr val="002060"/>
                </a:solidFill>
                <a:latin typeface="Palatino Linotype" pitchFamily="18" charset="0"/>
              </a:rPr>
              <a:t> </a:t>
            </a:r>
            <a:endParaRPr lang="he-IL" sz="1197" dirty="0">
              <a:solidFill>
                <a:srgbClr val="000000"/>
              </a:solidFill>
              <a:latin typeface="Palatino Linotype" pitchFamily="18" charset="0"/>
              <a:cs typeface="Arial" panose="020B0604020202020204" pitchFamily="34" charset="0"/>
            </a:endParaRPr>
          </a:p>
        </p:txBody>
      </p:sp>
      <p:sp>
        <p:nvSpPr>
          <p:cNvPr id="33" name="TextBox 32"/>
          <p:cNvSpPr txBox="1"/>
          <p:nvPr/>
        </p:nvSpPr>
        <p:spPr>
          <a:xfrm>
            <a:off x="2872355" y="2023680"/>
            <a:ext cx="710952" cy="324576"/>
          </a:xfrm>
          <a:prstGeom prst="rect">
            <a:avLst/>
          </a:prstGeom>
          <a:solidFill>
            <a:schemeClr val="tx2"/>
          </a:solidFill>
          <a:ln w="12700">
            <a:solidFill>
              <a:schemeClr val="tx1"/>
            </a:solidFill>
          </a:ln>
        </p:spPr>
        <p:txBody>
          <a:bodyPr wrap="square" rtlCol="1">
            <a:spAutoFit/>
          </a:bodyPr>
          <a:lstStyle/>
          <a:p>
            <a:pPr algn="ctr" defTabSz="781995" fontAlgn="base">
              <a:spcBef>
                <a:spcPct val="0"/>
              </a:spcBef>
              <a:spcAft>
                <a:spcPct val="0"/>
              </a:spcAft>
            </a:pPr>
            <a:r>
              <a:rPr lang="en-US" sz="1509" b="1" i="1" dirty="0">
                <a:solidFill>
                  <a:prstClr val="white"/>
                </a:solidFill>
                <a:latin typeface="Times New Roman" pitchFamily="18" charset="0"/>
                <a:cs typeface="Times New Roman" pitchFamily="18" charset="0"/>
              </a:rPr>
              <a:t>a</a:t>
            </a:r>
            <a:r>
              <a:rPr lang="en-US" sz="1131" b="1" dirty="0">
                <a:solidFill>
                  <a:prstClr val="white"/>
                </a:solidFill>
                <a:latin typeface="Times New Roman" pitchFamily="18" charset="0"/>
                <a:cs typeface="Times New Roman" pitchFamily="18" charset="0"/>
              </a:rPr>
              <a:t> = .420</a:t>
            </a:r>
            <a:endParaRPr lang="he-IL" sz="1131" b="1" dirty="0">
              <a:solidFill>
                <a:prstClr val="white"/>
              </a:solidFill>
              <a:latin typeface="Times New Roman" pitchFamily="18" charset="0"/>
              <a:cs typeface="Times New Roman" pitchFamily="18" charset="0"/>
            </a:endParaRPr>
          </a:p>
        </p:txBody>
      </p:sp>
      <p:sp>
        <p:nvSpPr>
          <p:cNvPr id="34" name="TextBox 33"/>
          <p:cNvSpPr txBox="1"/>
          <p:nvPr/>
        </p:nvSpPr>
        <p:spPr>
          <a:xfrm>
            <a:off x="5488611" y="2023305"/>
            <a:ext cx="734379" cy="324576"/>
          </a:xfrm>
          <a:prstGeom prst="rect">
            <a:avLst/>
          </a:prstGeom>
          <a:solidFill>
            <a:schemeClr val="tx2"/>
          </a:solidFill>
          <a:ln w="12700">
            <a:solidFill>
              <a:schemeClr val="tx1"/>
            </a:solidFill>
          </a:ln>
        </p:spPr>
        <p:txBody>
          <a:bodyPr wrap="square" rtlCol="1">
            <a:spAutoFit/>
          </a:bodyPr>
          <a:lstStyle/>
          <a:p>
            <a:pPr algn="ctr" defTabSz="781995" fontAlgn="base">
              <a:spcBef>
                <a:spcPct val="0"/>
              </a:spcBef>
              <a:spcAft>
                <a:spcPct val="0"/>
              </a:spcAft>
            </a:pPr>
            <a:r>
              <a:rPr lang="en-US" sz="1509" b="1" i="1" dirty="0">
                <a:solidFill>
                  <a:prstClr val="white"/>
                </a:solidFill>
                <a:latin typeface="Times New Roman" pitchFamily="18" charset="0"/>
                <a:cs typeface="Times New Roman" pitchFamily="18" charset="0"/>
              </a:rPr>
              <a:t>b</a:t>
            </a:r>
            <a:r>
              <a:rPr lang="en-US" sz="1131" b="1" dirty="0">
                <a:solidFill>
                  <a:prstClr val="white"/>
                </a:solidFill>
                <a:latin typeface="Times New Roman" pitchFamily="18" charset="0"/>
                <a:cs typeface="Times New Roman" pitchFamily="18" charset="0"/>
              </a:rPr>
              <a:t> = .225</a:t>
            </a:r>
            <a:endParaRPr lang="he-IL" sz="1131" b="1" dirty="0">
              <a:solidFill>
                <a:prstClr val="white"/>
              </a:solidFill>
              <a:latin typeface="Times New Roman" pitchFamily="18" charset="0"/>
              <a:cs typeface="Times New Roman" pitchFamily="18" charset="0"/>
            </a:endParaRPr>
          </a:p>
        </p:txBody>
      </p:sp>
      <p:sp>
        <p:nvSpPr>
          <p:cNvPr id="35" name="TextBox 34"/>
          <p:cNvSpPr txBox="1"/>
          <p:nvPr/>
        </p:nvSpPr>
        <p:spPr>
          <a:xfrm>
            <a:off x="4161800" y="2929338"/>
            <a:ext cx="814615" cy="324576"/>
          </a:xfrm>
          <a:prstGeom prst="rect">
            <a:avLst/>
          </a:prstGeom>
          <a:solidFill>
            <a:srgbClr val="00B050"/>
          </a:solidFill>
          <a:ln w="12700">
            <a:solidFill>
              <a:schemeClr val="tx1"/>
            </a:solidFill>
          </a:ln>
        </p:spPr>
        <p:txBody>
          <a:bodyPr wrap="square" rtlCol="1">
            <a:spAutoFit/>
          </a:bodyPr>
          <a:lstStyle/>
          <a:p>
            <a:pPr algn="ctr" defTabSz="781995" fontAlgn="base">
              <a:spcBef>
                <a:spcPct val="0"/>
              </a:spcBef>
              <a:spcAft>
                <a:spcPct val="0"/>
              </a:spcAft>
            </a:pPr>
            <a:r>
              <a:rPr lang="en-US" sz="1509" b="1" i="1" dirty="0">
                <a:solidFill>
                  <a:prstClr val="white"/>
                </a:solidFill>
                <a:latin typeface="Times New Roman" pitchFamily="18" charset="0"/>
                <a:cs typeface="Times New Roman" pitchFamily="18" charset="0"/>
              </a:rPr>
              <a:t>c’</a:t>
            </a:r>
            <a:r>
              <a:rPr lang="en-US" sz="1131" b="1" dirty="0">
                <a:solidFill>
                  <a:prstClr val="white"/>
                </a:solidFill>
                <a:latin typeface="Times New Roman" pitchFamily="18" charset="0"/>
                <a:cs typeface="Times New Roman" pitchFamily="18" charset="0"/>
              </a:rPr>
              <a:t> = .148</a:t>
            </a:r>
            <a:endParaRPr lang="he-IL" sz="1131" b="1" dirty="0">
              <a:solidFill>
                <a:prstClr val="white"/>
              </a:solidFill>
              <a:latin typeface="Times New Roman" pitchFamily="18" charset="0"/>
              <a:cs typeface="Times New Roman" pitchFamily="18" charset="0"/>
            </a:endParaRPr>
          </a:p>
        </p:txBody>
      </p:sp>
      <p:sp>
        <p:nvSpPr>
          <p:cNvPr id="2" name="Rectangle 1"/>
          <p:cNvSpPr/>
          <p:nvPr/>
        </p:nvSpPr>
        <p:spPr>
          <a:xfrm>
            <a:off x="466364" y="6257694"/>
            <a:ext cx="8156596" cy="5613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hangingPunct="0"/>
            <a:r>
              <a:rPr lang="en-US" sz="1600" dirty="0">
                <a:solidFill>
                  <a:schemeClr val="tx1"/>
                </a:solidFill>
              </a:rPr>
              <a:t>Pat-Horenczyk at al. (2015). Emotion regulation in mothers and young children faced with trauma. </a:t>
            </a:r>
            <a:r>
              <a:rPr lang="en-US" sz="1600" i="1" dirty="0">
                <a:solidFill>
                  <a:schemeClr val="tx1"/>
                </a:solidFill>
              </a:rPr>
              <a:t>Infant Mental Health Journal, 36(2), </a:t>
            </a:r>
            <a:r>
              <a:rPr lang="en-US" sz="1600" dirty="0">
                <a:solidFill>
                  <a:schemeClr val="tx1"/>
                </a:solidFill>
              </a:rPr>
              <a:t>1-12. </a:t>
            </a:r>
          </a:p>
        </p:txBody>
      </p:sp>
      <p:graphicFrame>
        <p:nvGraphicFramePr>
          <p:cNvPr id="11" name="Table 10">
            <a:extLst>
              <a:ext uri="{FF2B5EF4-FFF2-40B4-BE49-F238E27FC236}">
                <a16:creationId xmlns:a16="http://schemas.microsoft.com/office/drawing/2014/main" id="{5B509CB3-67CF-4921-9CEF-A9A18B97E40D}"/>
              </a:ext>
            </a:extLst>
          </p:cNvPr>
          <p:cNvGraphicFramePr>
            <a:graphicFrameLocks noGrp="1"/>
          </p:cNvGraphicFramePr>
          <p:nvPr/>
        </p:nvGraphicFramePr>
        <p:xfrm>
          <a:off x="261807" y="793635"/>
          <a:ext cx="1271392" cy="988860"/>
        </p:xfrm>
        <a:graphic>
          <a:graphicData uri="http://schemas.openxmlformats.org/drawingml/2006/table">
            <a:tbl>
              <a:tblPr/>
              <a:tblGrid>
                <a:gridCol w="1271392">
                  <a:extLst>
                    <a:ext uri="{9D8B030D-6E8A-4147-A177-3AD203B41FA5}">
                      <a16:colId xmlns:a16="http://schemas.microsoft.com/office/drawing/2014/main" val="2956934034"/>
                    </a:ext>
                  </a:extLst>
                </a:gridCol>
              </a:tblGrid>
              <a:tr h="691461">
                <a:tc>
                  <a:txBody>
                    <a:bodyPr/>
                    <a:lstStyle/>
                    <a:p>
                      <a:pPr algn="l" rtl="0" fontAlgn="t"/>
                      <a:r>
                        <a:rPr lang="en-US" sz="1200" b="0" i="0" u="none" strike="noStrike" dirty="0">
                          <a:solidFill>
                            <a:srgbClr val="000000"/>
                          </a:solidFill>
                          <a:latin typeface="Arial"/>
                        </a:rPr>
                        <a:t>Correlation between PTSD and ER of the mother is </a:t>
                      </a:r>
                      <a:endParaRPr lang="he-IL" sz="1200" b="0" i="0" u="none" strike="noStrike" dirty="0">
                        <a:solidFill>
                          <a:srgbClr val="000000"/>
                        </a:solidFill>
                        <a:latin typeface="Arial"/>
                      </a:endParaRPr>
                    </a:p>
                  </a:txBody>
                  <a:tcPr marL="13844" marR="13844" marT="13844" marB="0">
                    <a:lnL>
                      <a:noFill/>
                    </a:lnL>
                    <a:lnR>
                      <a:noFill/>
                    </a:lnR>
                    <a:lnT>
                      <a:noFill/>
                    </a:lnT>
                    <a:lnB>
                      <a:noFill/>
                    </a:lnB>
                  </a:tcPr>
                </a:tc>
                <a:extLst>
                  <a:ext uri="{0D108BD9-81ED-4DB2-BD59-A6C34878D82A}">
                    <a16:rowId xmlns:a16="http://schemas.microsoft.com/office/drawing/2014/main" val="1456436284"/>
                  </a:ext>
                </a:extLst>
              </a:tr>
              <a:tr h="243496">
                <a:tc>
                  <a:txBody>
                    <a:bodyPr/>
                    <a:lstStyle/>
                    <a:p>
                      <a:pPr algn="l" rtl="0" fontAlgn="t"/>
                      <a:r>
                        <a:rPr lang="en-US" sz="1200" b="0" i="0" u="none" strike="noStrike" dirty="0">
                          <a:solidFill>
                            <a:srgbClr val="FF0000"/>
                          </a:solidFill>
                          <a:latin typeface="Arial"/>
                        </a:rPr>
                        <a:t>0.436***</a:t>
                      </a:r>
                      <a:endParaRPr lang="he-IL" sz="1200" b="0" i="0" u="none" strike="noStrike" dirty="0">
                        <a:solidFill>
                          <a:srgbClr val="FF0000"/>
                        </a:solidFill>
                        <a:latin typeface="Arial"/>
                      </a:endParaRPr>
                    </a:p>
                  </a:txBody>
                  <a:tcPr marL="13844" marR="13844" marT="13844" marB="0">
                    <a:lnL>
                      <a:noFill/>
                    </a:lnL>
                    <a:lnR>
                      <a:noFill/>
                    </a:lnR>
                    <a:lnT>
                      <a:noFill/>
                    </a:lnT>
                    <a:lnB>
                      <a:noFill/>
                    </a:lnB>
                  </a:tcPr>
                </a:tc>
                <a:extLst>
                  <a:ext uri="{0D108BD9-81ED-4DB2-BD59-A6C34878D82A}">
                    <a16:rowId xmlns:a16="http://schemas.microsoft.com/office/drawing/2014/main" val="2033033296"/>
                  </a:ext>
                </a:extLst>
              </a:tr>
            </a:tbl>
          </a:graphicData>
        </a:graphic>
      </p:graphicFrame>
    </p:spTree>
    <p:extLst>
      <p:ext uri="{BB962C8B-B14F-4D97-AF65-F5344CB8AC3E}">
        <p14:creationId xmlns:p14="http://schemas.microsoft.com/office/powerpoint/2010/main" val="30818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childTnLst>
                                </p:cTn>
                              </p:par>
                            </p:childTnLst>
                          </p:cTn>
                        </p:par>
                        <p:par>
                          <p:cTn id="57" fill="hold">
                            <p:stCondLst>
                              <p:cond delay="1500"/>
                            </p:stCondLst>
                            <p:childTnLst>
                              <p:par>
                                <p:cTn id="58" presetID="10" presetClass="entr" presetSubtype="0" fill="hold" grpId="0" nodeType="afterEffect">
                                  <p:stCondLst>
                                    <p:cond delay="50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6" grpId="0" animBg="1"/>
      <p:bldP spid="38" grpId="0" animBg="1"/>
      <p:bldP spid="39" grpId="0" animBg="1"/>
      <p:bldP spid="41" grpId="0" animBg="1"/>
      <p:bldP spid="33" grpId="0" animBg="1"/>
      <p:bldP spid="34" grpId="0" animBg="1"/>
      <p:bldP spid="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BEE3-1622-4742-98B1-0A7C3F00BA44}"/>
              </a:ext>
            </a:extLst>
          </p:cNvPr>
          <p:cNvSpPr>
            <a:spLocks noGrp="1"/>
          </p:cNvSpPr>
          <p:nvPr>
            <p:ph type="title"/>
          </p:nvPr>
        </p:nvSpPr>
        <p:spPr>
          <a:xfrm>
            <a:off x="822960" y="286604"/>
            <a:ext cx="7543800" cy="1028629"/>
          </a:xfrm>
        </p:spPr>
        <p:txBody>
          <a:bodyPr>
            <a:noAutofit/>
          </a:bodyPr>
          <a:lstStyle/>
          <a:p>
            <a:pPr algn="ctr"/>
            <a:r>
              <a:rPr lang="en-US" sz="3200" dirty="0"/>
              <a:t>Relational Trauma </a:t>
            </a:r>
            <a:br>
              <a:rPr lang="en-US" sz="3200" dirty="0"/>
            </a:br>
            <a:r>
              <a:rPr lang="en-US" sz="3200" dirty="0"/>
              <a:t>Continuous vs. Past Traumatic Stress</a:t>
            </a:r>
            <a:endParaRPr lang="LID4096" sz="3200" dirty="0"/>
          </a:p>
        </p:txBody>
      </p:sp>
      <p:pic>
        <p:nvPicPr>
          <p:cNvPr id="4" name="Content Placeholder 3">
            <a:extLst>
              <a:ext uri="{FF2B5EF4-FFF2-40B4-BE49-F238E27FC236}">
                <a16:creationId xmlns:a16="http://schemas.microsoft.com/office/drawing/2014/main" id="{EBF20394-2755-45A5-B90F-C5919A71ACB6}"/>
              </a:ext>
            </a:extLst>
          </p:cNvPr>
          <p:cNvPicPr>
            <a:picLocks noGrp="1" noChangeAspect="1"/>
          </p:cNvPicPr>
          <p:nvPr>
            <p:ph idx="1"/>
          </p:nvPr>
        </p:nvPicPr>
        <p:blipFill rotWithShape="1">
          <a:blip r:embed="rId2"/>
          <a:srcRect l="24915" t="17872" r="26716" b="5354"/>
          <a:stretch/>
        </p:blipFill>
        <p:spPr>
          <a:xfrm>
            <a:off x="964504" y="1315234"/>
            <a:ext cx="7402256" cy="5542766"/>
          </a:xfrm>
          <a:prstGeom prst="rect">
            <a:avLst/>
          </a:prstGeom>
        </p:spPr>
      </p:pic>
    </p:spTree>
    <p:extLst>
      <p:ext uri="{BB962C8B-B14F-4D97-AF65-F5344CB8AC3E}">
        <p14:creationId xmlns:p14="http://schemas.microsoft.com/office/powerpoint/2010/main" val="2799883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701457"/>
            <a:ext cx="3632548" cy="6337697"/>
          </a:xfrm>
        </p:spPr>
        <p:txBody>
          <a:bodyPr rtlCol="1">
            <a:noAutofit/>
          </a:bodyPr>
          <a:lstStyle/>
          <a:p>
            <a:pPr algn="l">
              <a:defRPr/>
            </a:pPr>
            <a:r>
              <a:rPr lang="en-US" sz="3200" b="1" dirty="0">
                <a:solidFill>
                  <a:srgbClr val="0066FF"/>
                </a:solidFill>
                <a:latin typeface="+mn-lt"/>
              </a:rPr>
              <a:t>From Research to Interventions:</a:t>
            </a:r>
            <a:br>
              <a:rPr lang="en-US" sz="3200" b="1" dirty="0">
                <a:solidFill>
                  <a:srgbClr val="0066FF"/>
                </a:solidFill>
                <a:latin typeface="+mn-lt"/>
              </a:rPr>
            </a:br>
            <a:br>
              <a:rPr lang="en-US" sz="2800" b="1" dirty="0">
                <a:solidFill>
                  <a:srgbClr val="0066FF"/>
                </a:solidFill>
                <a:effectLst>
                  <a:outerShdw blurRad="38100" dist="38100" dir="2700000" algn="tl">
                    <a:srgbClr val="000000">
                      <a:alpha val="43137"/>
                    </a:srgbClr>
                  </a:outerShdw>
                </a:effectLst>
                <a:latin typeface="+mn-lt"/>
              </a:rPr>
            </a:br>
            <a:r>
              <a:rPr lang="en-US" sz="2800" b="1" dirty="0">
                <a:solidFill>
                  <a:srgbClr val="0066FF"/>
                </a:solidFill>
                <a:latin typeface="+mn-lt"/>
              </a:rPr>
              <a:t>A program for Building Resilience for Parents and young children</a:t>
            </a:r>
            <a:br>
              <a:rPr lang="en-US" sz="2800" b="1" dirty="0">
                <a:solidFill>
                  <a:srgbClr val="0066FF"/>
                </a:solidFill>
                <a:latin typeface="+mn-lt"/>
              </a:rPr>
            </a:br>
            <a:br>
              <a:rPr lang="en-US" sz="2800" b="1" dirty="0">
                <a:solidFill>
                  <a:srgbClr val="0066FF"/>
                </a:solidFill>
                <a:latin typeface="+mn-lt"/>
              </a:rPr>
            </a:br>
            <a:r>
              <a:rPr lang="en-US" sz="3600" b="1" dirty="0">
                <a:solidFill>
                  <a:srgbClr val="0066FF"/>
                </a:solidFill>
                <a:latin typeface="+mn-lt"/>
              </a:rPr>
              <a:t>Let’s Make Room for Play</a:t>
            </a:r>
            <a:br>
              <a:rPr lang="en-US" sz="2400" b="1" dirty="0">
                <a:solidFill>
                  <a:srgbClr val="0066FF"/>
                </a:solidFill>
                <a:latin typeface="+mn-lt"/>
              </a:rPr>
            </a:br>
            <a:br>
              <a:rPr lang="en-US" sz="2400" b="1" dirty="0">
                <a:solidFill>
                  <a:srgbClr val="0066FF"/>
                </a:solidFill>
                <a:latin typeface="+mn-lt"/>
              </a:rPr>
            </a:br>
            <a:br>
              <a:rPr lang="en-US" sz="1400" dirty="0">
                <a:solidFill>
                  <a:srgbClr val="0066FF"/>
                </a:solidFill>
                <a:latin typeface="+mn-lt"/>
              </a:rPr>
            </a:br>
            <a:r>
              <a:rPr lang="en-US" sz="1400" dirty="0"/>
              <a:t>Cohen, E., Pat-Horenczyk, R., &amp; </a:t>
            </a:r>
            <a:r>
              <a:rPr lang="en-US" sz="1400" dirty="0" err="1"/>
              <a:t>Haar</a:t>
            </a:r>
            <a:r>
              <a:rPr lang="en-US" sz="1400" dirty="0"/>
              <a:t>-Shamir, D. (2014). Making room for play:  An innovative intervention for toddlers and families under rocket fire.  </a:t>
            </a:r>
            <a:r>
              <a:rPr lang="en-US" sz="1400" i="1" dirty="0"/>
              <a:t>Clinical Social Work Journal</a:t>
            </a:r>
            <a:r>
              <a:rPr lang="en-US" sz="1400" dirty="0"/>
              <a:t>, </a:t>
            </a:r>
            <a:r>
              <a:rPr lang="en-US" sz="1400" i="1" dirty="0"/>
              <a:t>42</a:t>
            </a:r>
            <a:r>
              <a:rPr lang="en-US" sz="1400" dirty="0"/>
              <a:t> </a:t>
            </a:r>
            <a:r>
              <a:rPr lang="en-US" sz="1400" i="1" dirty="0"/>
              <a:t>(4),</a:t>
            </a:r>
            <a:r>
              <a:rPr lang="en-US" sz="1400" dirty="0"/>
              <a:t> 336-345.‏ (DOI: 10.1007/s10615-013-0439-0).</a:t>
            </a:r>
            <a:br>
              <a:rPr lang="en-US" sz="1400" dirty="0"/>
            </a:br>
            <a:endParaRPr lang="he-IL" sz="1400" dirty="0">
              <a:solidFill>
                <a:schemeClr val="tx2">
                  <a:lumMod val="25000"/>
                </a:schemeClr>
              </a:solidFill>
              <a:latin typeface="+mn-lt"/>
            </a:endParaRPr>
          </a:p>
        </p:txBody>
      </p:sp>
      <p:pic>
        <p:nvPicPr>
          <p:cNvPr id="39939" name="Picture 6" descr="A3 piece 2 copy.JPG"/>
          <p:cNvPicPr>
            <a:picLocks noChangeAspect="1"/>
          </p:cNvPicPr>
          <p:nvPr/>
        </p:nvPicPr>
        <p:blipFill>
          <a:blip r:embed="rId3" cstate="print"/>
          <a:srcRect/>
          <a:stretch>
            <a:fillRect/>
          </a:stretch>
        </p:blipFill>
        <p:spPr bwMode="auto">
          <a:xfrm>
            <a:off x="6324600" y="3124200"/>
            <a:ext cx="2857500" cy="1905000"/>
          </a:xfrm>
          <a:prstGeom prst="rect">
            <a:avLst/>
          </a:prstGeom>
          <a:noFill/>
          <a:ln w="9525">
            <a:noFill/>
            <a:miter lim="800000"/>
            <a:headEnd/>
            <a:tailEnd/>
          </a:ln>
        </p:spPr>
      </p:pic>
      <p:pic>
        <p:nvPicPr>
          <p:cNvPr id="39940" name="Picture 8" descr="A3 piece 5.jpg"/>
          <p:cNvPicPr>
            <a:picLocks noChangeAspect="1"/>
          </p:cNvPicPr>
          <p:nvPr/>
        </p:nvPicPr>
        <p:blipFill>
          <a:blip r:embed="rId4" cstate="print"/>
          <a:srcRect/>
          <a:stretch>
            <a:fillRect/>
          </a:stretch>
        </p:blipFill>
        <p:spPr bwMode="auto">
          <a:xfrm>
            <a:off x="6286500" y="5029200"/>
            <a:ext cx="2857500" cy="1828800"/>
          </a:xfrm>
          <a:prstGeom prst="rect">
            <a:avLst/>
          </a:prstGeom>
          <a:noFill/>
          <a:ln w="9525">
            <a:noFill/>
            <a:miter lim="800000"/>
            <a:headEnd/>
            <a:tailEnd/>
          </a:ln>
        </p:spPr>
      </p:pic>
      <p:pic>
        <p:nvPicPr>
          <p:cNvPr id="39941" name="Picture 9" descr="A3 piece 6.jpg"/>
          <p:cNvPicPr>
            <a:picLocks noChangeAspect="1"/>
          </p:cNvPicPr>
          <p:nvPr/>
        </p:nvPicPr>
        <p:blipFill>
          <a:blip r:embed="rId5" cstate="print"/>
          <a:srcRect/>
          <a:stretch>
            <a:fillRect/>
          </a:stretch>
        </p:blipFill>
        <p:spPr bwMode="auto">
          <a:xfrm>
            <a:off x="3522993" y="5029200"/>
            <a:ext cx="2786062" cy="1828800"/>
          </a:xfrm>
          <a:prstGeom prst="rect">
            <a:avLst/>
          </a:prstGeom>
          <a:noFill/>
          <a:ln w="9525">
            <a:noFill/>
            <a:miter lim="800000"/>
            <a:headEnd/>
            <a:tailEnd/>
          </a:ln>
        </p:spPr>
      </p:pic>
      <p:pic>
        <p:nvPicPr>
          <p:cNvPr id="39942" name="Picture 10" descr="ROOF.jpg"/>
          <p:cNvPicPr>
            <a:picLocks noChangeAspect="1"/>
          </p:cNvPicPr>
          <p:nvPr/>
        </p:nvPicPr>
        <p:blipFill>
          <a:blip r:embed="rId6" cstate="print">
            <a:clrChange>
              <a:clrFrom>
                <a:srgbClr val="FDFDFD"/>
              </a:clrFrom>
              <a:clrTo>
                <a:srgbClr val="FDFDFD">
                  <a:alpha val="0"/>
                </a:srgbClr>
              </a:clrTo>
            </a:clrChange>
          </a:blip>
          <a:srcRect/>
          <a:stretch>
            <a:fillRect/>
          </a:stretch>
        </p:blipFill>
        <p:spPr bwMode="auto">
          <a:xfrm>
            <a:off x="3200400" y="0"/>
            <a:ext cx="6196013" cy="1571625"/>
          </a:xfrm>
          <a:prstGeom prst="rect">
            <a:avLst/>
          </a:prstGeom>
          <a:noFill/>
          <a:ln w="9525">
            <a:noFill/>
            <a:miter lim="800000"/>
            <a:headEnd/>
            <a:tailEnd/>
          </a:ln>
        </p:spPr>
      </p:pic>
      <p:pic>
        <p:nvPicPr>
          <p:cNvPr id="39943" name="Picture 4" descr="A3 piece 1 copy.jpg"/>
          <p:cNvPicPr>
            <a:picLocks noChangeAspect="1"/>
          </p:cNvPicPr>
          <p:nvPr/>
        </p:nvPicPr>
        <p:blipFill>
          <a:blip r:embed="rId7" cstate="print"/>
          <a:srcRect/>
          <a:stretch>
            <a:fillRect/>
          </a:stretch>
        </p:blipFill>
        <p:spPr bwMode="auto">
          <a:xfrm>
            <a:off x="6286500" y="1447800"/>
            <a:ext cx="2857500" cy="1752600"/>
          </a:xfrm>
          <a:prstGeom prst="rect">
            <a:avLst/>
          </a:prstGeom>
          <a:noFill/>
          <a:ln w="9525">
            <a:noFill/>
            <a:miter lim="800000"/>
            <a:headEnd/>
            <a:tailEnd/>
          </a:ln>
        </p:spPr>
      </p:pic>
      <p:pic>
        <p:nvPicPr>
          <p:cNvPr id="39944" name="Picture 5" descr="A3 piece 3.jpg"/>
          <p:cNvPicPr>
            <a:picLocks noChangeAspect="1"/>
          </p:cNvPicPr>
          <p:nvPr/>
        </p:nvPicPr>
        <p:blipFill>
          <a:blip r:embed="rId8" cstate="print"/>
          <a:srcRect/>
          <a:stretch>
            <a:fillRect/>
          </a:stretch>
        </p:blipFill>
        <p:spPr bwMode="auto">
          <a:xfrm>
            <a:off x="3505200" y="1447800"/>
            <a:ext cx="2786063" cy="1752600"/>
          </a:xfrm>
          <a:prstGeom prst="rect">
            <a:avLst/>
          </a:prstGeom>
          <a:noFill/>
          <a:ln w="9525">
            <a:noFill/>
            <a:miter lim="800000"/>
            <a:headEnd/>
            <a:tailEnd/>
          </a:ln>
        </p:spPr>
      </p:pic>
      <p:pic>
        <p:nvPicPr>
          <p:cNvPr id="39945" name="Picture 7" descr="A3 piece 4 copy.jpg"/>
          <p:cNvPicPr>
            <a:picLocks noChangeAspect="1"/>
          </p:cNvPicPr>
          <p:nvPr/>
        </p:nvPicPr>
        <p:blipFill>
          <a:blip r:embed="rId9" cstate="print"/>
          <a:srcRect/>
          <a:stretch>
            <a:fillRect/>
          </a:stretch>
        </p:blipFill>
        <p:spPr bwMode="auto">
          <a:xfrm>
            <a:off x="3538538" y="3200400"/>
            <a:ext cx="2786062" cy="1828800"/>
          </a:xfrm>
          <a:prstGeom prst="rect">
            <a:avLst/>
          </a:prstGeom>
          <a:noFill/>
          <a:ln w="9525">
            <a:noFill/>
            <a:miter lim="800000"/>
            <a:headEnd/>
            <a:tailEnd/>
          </a:ln>
        </p:spPr>
      </p:pic>
    </p:spTree>
    <p:extLst>
      <p:ext uri="{BB962C8B-B14F-4D97-AF65-F5344CB8AC3E}">
        <p14:creationId xmlns:p14="http://schemas.microsoft.com/office/powerpoint/2010/main" val="8464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fade">
                                      <p:cBhvr>
                                        <p:cTn id="12" dur="2000"/>
                                        <p:tgtEl>
                                          <p:spTgt spid="39939"/>
                                        </p:tgtEl>
                                      </p:cBhvr>
                                    </p:animEffect>
                                  </p:childTnLst>
                                </p:cTn>
                              </p:par>
                              <p:par>
                                <p:cTn id="13" presetID="10" presetClass="entr" presetSubtype="0" fill="hold" nodeType="with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fade">
                                      <p:cBhvr>
                                        <p:cTn id="15" dur="2000"/>
                                        <p:tgtEl>
                                          <p:spTgt spid="39940"/>
                                        </p:tgtEl>
                                      </p:cBhvr>
                                    </p:animEffect>
                                  </p:childTnLst>
                                </p:cTn>
                              </p:par>
                              <p:par>
                                <p:cTn id="16" presetID="10" presetClass="entr" presetSubtype="0" fill="hold" nodeType="withEffect">
                                  <p:stCondLst>
                                    <p:cond delay="0"/>
                                  </p:stCondLst>
                                  <p:childTnLst>
                                    <p:set>
                                      <p:cBhvr>
                                        <p:cTn id="17" dur="1" fill="hold">
                                          <p:stCondLst>
                                            <p:cond delay="0"/>
                                          </p:stCondLst>
                                        </p:cTn>
                                        <p:tgtEl>
                                          <p:spTgt spid="39941"/>
                                        </p:tgtEl>
                                        <p:attrNameLst>
                                          <p:attrName>style.visibility</p:attrName>
                                        </p:attrNameLst>
                                      </p:cBhvr>
                                      <p:to>
                                        <p:strVal val="visible"/>
                                      </p:to>
                                    </p:set>
                                    <p:animEffect transition="in" filter="fade">
                                      <p:cBhvr>
                                        <p:cTn id="18" dur="2000"/>
                                        <p:tgtEl>
                                          <p:spTgt spid="39941"/>
                                        </p:tgtEl>
                                      </p:cBhvr>
                                    </p:animEffect>
                                  </p:childTnLst>
                                </p:cTn>
                              </p:par>
                              <p:par>
                                <p:cTn id="19" presetID="10" presetClass="entr" presetSubtype="0" fill="hold" nodeType="withEffect">
                                  <p:stCondLst>
                                    <p:cond delay="0"/>
                                  </p:stCondLst>
                                  <p:childTnLst>
                                    <p:set>
                                      <p:cBhvr>
                                        <p:cTn id="20" dur="1" fill="hold">
                                          <p:stCondLst>
                                            <p:cond delay="0"/>
                                          </p:stCondLst>
                                        </p:cTn>
                                        <p:tgtEl>
                                          <p:spTgt spid="39942"/>
                                        </p:tgtEl>
                                        <p:attrNameLst>
                                          <p:attrName>style.visibility</p:attrName>
                                        </p:attrNameLst>
                                      </p:cBhvr>
                                      <p:to>
                                        <p:strVal val="visible"/>
                                      </p:to>
                                    </p:set>
                                    <p:animEffect transition="in" filter="fade">
                                      <p:cBhvr>
                                        <p:cTn id="21" dur="2000"/>
                                        <p:tgtEl>
                                          <p:spTgt spid="39942"/>
                                        </p:tgtEl>
                                      </p:cBhvr>
                                    </p:animEffect>
                                  </p:childTnLst>
                                </p:cTn>
                              </p:par>
                              <p:par>
                                <p:cTn id="22" presetID="10" presetClass="entr" presetSubtype="0" fill="hold" nodeType="withEffect">
                                  <p:stCondLst>
                                    <p:cond delay="0"/>
                                  </p:stCondLst>
                                  <p:childTnLst>
                                    <p:set>
                                      <p:cBhvr>
                                        <p:cTn id="23" dur="1" fill="hold">
                                          <p:stCondLst>
                                            <p:cond delay="0"/>
                                          </p:stCondLst>
                                        </p:cTn>
                                        <p:tgtEl>
                                          <p:spTgt spid="39943"/>
                                        </p:tgtEl>
                                        <p:attrNameLst>
                                          <p:attrName>style.visibility</p:attrName>
                                        </p:attrNameLst>
                                      </p:cBhvr>
                                      <p:to>
                                        <p:strVal val="visible"/>
                                      </p:to>
                                    </p:set>
                                    <p:animEffect transition="in" filter="fade">
                                      <p:cBhvr>
                                        <p:cTn id="24" dur="2000"/>
                                        <p:tgtEl>
                                          <p:spTgt spid="39943"/>
                                        </p:tgtEl>
                                      </p:cBhvr>
                                    </p:animEffect>
                                  </p:childTnLst>
                                </p:cTn>
                              </p:par>
                              <p:par>
                                <p:cTn id="25" presetID="10" presetClass="entr" presetSubtype="0" fill="hold" nodeType="withEffect">
                                  <p:stCondLst>
                                    <p:cond delay="0"/>
                                  </p:stCondLst>
                                  <p:childTnLst>
                                    <p:set>
                                      <p:cBhvr>
                                        <p:cTn id="26" dur="1" fill="hold">
                                          <p:stCondLst>
                                            <p:cond delay="0"/>
                                          </p:stCondLst>
                                        </p:cTn>
                                        <p:tgtEl>
                                          <p:spTgt spid="39944"/>
                                        </p:tgtEl>
                                        <p:attrNameLst>
                                          <p:attrName>style.visibility</p:attrName>
                                        </p:attrNameLst>
                                      </p:cBhvr>
                                      <p:to>
                                        <p:strVal val="visible"/>
                                      </p:to>
                                    </p:set>
                                    <p:animEffect transition="in" filter="fade">
                                      <p:cBhvr>
                                        <p:cTn id="27" dur="2000"/>
                                        <p:tgtEl>
                                          <p:spTgt spid="39944"/>
                                        </p:tgtEl>
                                      </p:cBhvr>
                                    </p:animEffect>
                                  </p:childTnLst>
                                </p:cTn>
                              </p:par>
                              <p:par>
                                <p:cTn id="28" presetID="10" presetClass="entr" presetSubtype="0" fill="hold" nodeType="withEffect">
                                  <p:stCondLst>
                                    <p:cond delay="0"/>
                                  </p:stCondLst>
                                  <p:childTnLst>
                                    <p:set>
                                      <p:cBhvr>
                                        <p:cTn id="29" dur="1" fill="hold">
                                          <p:stCondLst>
                                            <p:cond delay="0"/>
                                          </p:stCondLst>
                                        </p:cTn>
                                        <p:tgtEl>
                                          <p:spTgt spid="39945"/>
                                        </p:tgtEl>
                                        <p:attrNameLst>
                                          <p:attrName>style.visibility</p:attrName>
                                        </p:attrNameLst>
                                      </p:cBhvr>
                                      <p:to>
                                        <p:strVal val="visible"/>
                                      </p:to>
                                    </p:set>
                                    <p:animEffect transition="in" filter="fade">
                                      <p:cBhvr>
                                        <p:cTn id="30" dur="20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sz="3393" dirty="0"/>
              <a:t>Our wonderful team</a:t>
            </a:r>
          </a:p>
        </p:txBody>
      </p:sp>
      <p:pic>
        <p:nvPicPr>
          <p:cNvPr id="114693" name="Picture 5" descr="C:\Users\ruthy\Desktop\DSCN7724.JPG"/>
          <p:cNvPicPr>
            <a:picLocks noGrp="1" noChangeAspect="1" noChangeArrowheads="1"/>
          </p:cNvPicPr>
          <p:nvPr>
            <p:ph sz="half" idx="1"/>
          </p:nvPr>
        </p:nvPicPr>
        <p:blipFill>
          <a:blip r:embed="rId3" cstate="print"/>
          <a:stretch>
            <a:fillRect/>
          </a:stretch>
        </p:blipFill>
        <p:spPr bwMode="auto">
          <a:xfrm>
            <a:off x="4572000" y="2139193"/>
            <a:ext cx="4073076" cy="3462115"/>
          </a:xfrm>
          <a:prstGeom prst="rect">
            <a:avLst/>
          </a:prstGeom>
          <a:noFill/>
        </p:spPr>
      </p:pic>
      <p:pic>
        <p:nvPicPr>
          <p:cNvPr id="114692" name="Picture 4" descr="C:\Users\ruthy\Desktop\DSCN7719.JPG"/>
          <p:cNvPicPr>
            <a:picLocks noGrp="1" noChangeAspect="1" noChangeArrowheads="1"/>
          </p:cNvPicPr>
          <p:nvPr>
            <p:ph sz="half" idx="2"/>
          </p:nvPr>
        </p:nvPicPr>
        <p:blipFill>
          <a:blip r:embed="rId4" cstate="print"/>
          <a:stretch>
            <a:fillRect/>
          </a:stretch>
        </p:blipFill>
        <p:spPr bwMode="auto">
          <a:xfrm>
            <a:off x="566810" y="2071308"/>
            <a:ext cx="3775721" cy="3529999"/>
          </a:xfrm>
          <a:prstGeom prst="rect">
            <a:avLst/>
          </a:prstGeom>
          <a:noFill/>
        </p:spPr>
      </p:pic>
      <p:sp>
        <p:nvSpPr>
          <p:cNvPr id="4" name="Slide Number Placeholder 3"/>
          <p:cNvSpPr>
            <a:spLocks noGrp="1"/>
          </p:cNvSpPr>
          <p:nvPr>
            <p:ph type="sldNum" sz="quarter" idx="12"/>
          </p:nvPr>
        </p:nvSpPr>
        <p:spPr/>
        <p:txBody>
          <a:bodyPr/>
          <a:lstStyle/>
          <a:p>
            <a:pPr defTabSz="781995" fontAlgn="base">
              <a:spcBef>
                <a:spcPct val="0"/>
              </a:spcBef>
              <a:spcAft>
                <a:spcPct val="0"/>
              </a:spcAft>
              <a:defRPr/>
            </a:pPr>
            <a:fld id="{A5A1CBA3-73ED-4DA0-B93F-1BC200D5BC83}" type="slidenum">
              <a:rPr lang="he-IL">
                <a:latin typeface="Palatino Linotype" pitchFamily="18" charset="0"/>
                <a:cs typeface="Arial" panose="020B0604020202020204" pitchFamily="34" charset="0"/>
              </a:rPr>
              <a:pPr defTabSz="781995" fontAlgn="base">
                <a:spcBef>
                  <a:spcPct val="0"/>
                </a:spcBef>
                <a:spcAft>
                  <a:spcPct val="0"/>
                </a:spcAft>
                <a:defRPr/>
              </a:pPr>
              <a:t>58</a:t>
            </a:fld>
            <a:endParaRPr lang="en-US">
              <a:latin typeface="Palatino Linotype" pitchFamily="18" charset="0"/>
            </a:endParaRPr>
          </a:p>
        </p:txBody>
      </p:sp>
    </p:spTree>
    <p:extLst>
      <p:ext uri="{BB962C8B-B14F-4D97-AF65-F5344CB8AC3E}">
        <p14:creationId xmlns:p14="http://schemas.microsoft.com/office/powerpoint/2010/main" val="2846912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0" y="0"/>
            <a:ext cx="9144000" cy="1143000"/>
          </a:xfrm>
          <a:solidFill>
            <a:schemeClr val="accent3">
              <a:lumMod val="60000"/>
              <a:lumOff val="40000"/>
            </a:schemeClr>
          </a:solidFill>
        </p:spPr>
        <p:txBody>
          <a:bodyPr/>
          <a:lstStyle/>
          <a:p>
            <a:pPr algn="ctr">
              <a:defRPr/>
            </a:pPr>
            <a:r>
              <a:rPr lang="en-US" dirty="0">
                <a:effectLst/>
                <a:latin typeface="Lucida Sans (Headings)"/>
                <a:cs typeface="Times New Roman" pitchFamily="18" charset="0"/>
              </a:rPr>
              <a:t>Program Objectives</a:t>
            </a:r>
          </a:p>
        </p:txBody>
      </p:sp>
      <p:sp>
        <p:nvSpPr>
          <p:cNvPr id="40963" name="Rectangle 3"/>
          <p:cNvSpPr>
            <a:spLocks noGrp="1"/>
          </p:cNvSpPr>
          <p:nvPr>
            <p:ph type="body" idx="1"/>
          </p:nvPr>
        </p:nvSpPr>
        <p:spPr>
          <a:xfrm>
            <a:off x="237996" y="1776548"/>
            <a:ext cx="8592854" cy="5081451"/>
          </a:xfrm>
        </p:spPr>
        <p:txBody>
          <a:bodyPr>
            <a:normAutofit/>
          </a:bodyPr>
          <a:lstStyle/>
          <a:p>
            <a:pPr>
              <a:lnSpc>
                <a:spcPct val="150000"/>
              </a:lnSpc>
            </a:pPr>
            <a:r>
              <a:rPr lang="en-US" sz="2800" dirty="0">
                <a:latin typeface="Calibri" pitchFamily="34" charset="0"/>
                <a:cs typeface="Arial" pitchFamily="34" charset="0"/>
              </a:rPr>
              <a:t>Help improve the emotional and cognitive functioning of young children through play activities </a:t>
            </a:r>
          </a:p>
          <a:p>
            <a:pPr>
              <a:lnSpc>
                <a:spcPct val="150000"/>
              </a:lnSpc>
            </a:pPr>
            <a:r>
              <a:rPr lang="en-US" sz="2800" dirty="0">
                <a:latin typeface="Calibri" pitchFamily="34" charset="0"/>
                <a:cs typeface="Arial" pitchFamily="34" charset="0"/>
              </a:rPr>
              <a:t>Play activities involving the parent and child</a:t>
            </a:r>
          </a:p>
          <a:p>
            <a:pPr>
              <a:lnSpc>
                <a:spcPct val="150000"/>
              </a:lnSpc>
            </a:pPr>
            <a:r>
              <a:rPr lang="en-US" sz="2800" dirty="0">
                <a:latin typeface="Calibri" pitchFamily="34" charset="0"/>
                <a:cs typeface="Arial" pitchFamily="34" charset="0"/>
              </a:rPr>
              <a:t>Parent learns to play in new ways with the child</a:t>
            </a:r>
          </a:p>
          <a:p>
            <a:pPr>
              <a:lnSpc>
                <a:spcPct val="150000"/>
              </a:lnSpc>
            </a:pPr>
            <a:r>
              <a:rPr lang="en-US" sz="2800" dirty="0">
                <a:latin typeface="Calibri" pitchFamily="34" charset="0"/>
                <a:cs typeface="Arial" pitchFamily="34" charset="0"/>
              </a:rPr>
              <a:t>The child experiences the parent watching him with love and interest</a:t>
            </a:r>
          </a:p>
          <a:p>
            <a:pPr>
              <a:lnSpc>
                <a:spcPct val="150000"/>
              </a:lnSpc>
            </a:pPr>
            <a:r>
              <a:rPr lang="en-US" sz="2800" dirty="0">
                <a:latin typeface="Calibri" pitchFamily="34" charset="0"/>
                <a:cs typeface="Arial" pitchFamily="34" charset="0"/>
              </a:rPr>
              <a:t>Strengthen the parent-child bond</a:t>
            </a:r>
          </a:p>
        </p:txBody>
      </p:sp>
    </p:spTree>
    <p:extLst>
      <p:ext uri="{BB962C8B-B14F-4D97-AF65-F5344CB8AC3E}">
        <p14:creationId xmlns:p14="http://schemas.microsoft.com/office/powerpoint/2010/main" val="46711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10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10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10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10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A418-ACD3-40FC-AE12-035E3596BFB5}"/>
              </a:ext>
            </a:extLst>
          </p:cNvPr>
          <p:cNvSpPr>
            <a:spLocks noGrp="1"/>
          </p:cNvSpPr>
          <p:nvPr>
            <p:ph type="title"/>
          </p:nvPr>
        </p:nvSpPr>
        <p:spPr>
          <a:xfrm>
            <a:off x="457200" y="274638"/>
            <a:ext cx="8229600" cy="1143000"/>
          </a:xfrm>
        </p:spPr>
        <p:txBody>
          <a:bodyPr>
            <a:normAutofit fontScale="90000"/>
          </a:bodyPr>
          <a:lstStyle/>
          <a:p>
            <a:r>
              <a:rPr lang="en-US" b="1" dirty="0"/>
              <a:t>Related theoretical constructs</a:t>
            </a:r>
            <a:br>
              <a:rPr lang="en-US" b="1" dirty="0"/>
            </a:br>
            <a:endParaRPr lang="LID4096" b="1" dirty="0"/>
          </a:p>
        </p:txBody>
      </p:sp>
      <p:sp>
        <p:nvSpPr>
          <p:cNvPr id="3" name="Content Placeholder 2">
            <a:extLst>
              <a:ext uri="{FF2B5EF4-FFF2-40B4-BE49-F238E27FC236}">
                <a16:creationId xmlns:a16="http://schemas.microsoft.com/office/drawing/2014/main" id="{5D1D8459-0BB0-439D-A97E-2870BC93854A}"/>
              </a:ext>
            </a:extLst>
          </p:cNvPr>
          <p:cNvSpPr>
            <a:spLocks noGrp="1"/>
          </p:cNvSpPr>
          <p:nvPr>
            <p:ph idx="1"/>
          </p:nvPr>
        </p:nvSpPr>
        <p:spPr>
          <a:xfrm>
            <a:off x="457200" y="1207699"/>
            <a:ext cx="8229600" cy="5513776"/>
          </a:xfrm>
        </p:spPr>
        <p:txBody>
          <a:bodyPr>
            <a:normAutofit fontScale="77500" lnSpcReduction="20000"/>
          </a:bodyPr>
          <a:lstStyle/>
          <a:p>
            <a:pPr>
              <a:lnSpc>
                <a:spcPct val="150000"/>
              </a:lnSpc>
            </a:pPr>
            <a:r>
              <a:rPr lang="en-US" sz="2800" dirty="0"/>
              <a:t>Normal reactions to trauma</a:t>
            </a:r>
          </a:p>
          <a:p>
            <a:pPr>
              <a:lnSpc>
                <a:spcPct val="150000"/>
              </a:lnSpc>
            </a:pPr>
            <a:r>
              <a:rPr lang="en-US" sz="2800" dirty="0"/>
              <a:t>Resilience</a:t>
            </a:r>
          </a:p>
          <a:p>
            <a:pPr lvl="1">
              <a:lnSpc>
                <a:spcPct val="150000"/>
              </a:lnSpc>
            </a:pPr>
            <a:r>
              <a:rPr lang="en-US" sz="2400" dirty="0"/>
              <a:t>More common than uncommon</a:t>
            </a:r>
          </a:p>
          <a:p>
            <a:pPr lvl="1">
              <a:lnSpc>
                <a:spcPct val="150000"/>
              </a:lnSpc>
            </a:pPr>
            <a:r>
              <a:rPr lang="en-US" sz="2700" dirty="0">
                <a:solidFill>
                  <a:srgbClr val="0070C0"/>
                </a:solidFill>
              </a:rPr>
              <a:t>Ordinary Magic (</a:t>
            </a:r>
            <a:r>
              <a:rPr lang="en-US" sz="2700" dirty="0" err="1">
                <a:solidFill>
                  <a:srgbClr val="0070C0"/>
                </a:solidFill>
              </a:rPr>
              <a:t>Masten</a:t>
            </a:r>
            <a:r>
              <a:rPr lang="en-US" sz="2700" dirty="0">
                <a:solidFill>
                  <a:srgbClr val="0070C0"/>
                </a:solidFill>
              </a:rPr>
              <a:t>, 2001)</a:t>
            </a:r>
          </a:p>
          <a:p>
            <a:pPr>
              <a:lnSpc>
                <a:spcPct val="150000"/>
              </a:lnSpc>
            </a:pPr>
            <a:r>
              <a:rPr lang="en-US" sz="2800" dirty="0"/>
              <a:t>Survival mode</a:t>
            </a:r>
          </a:p>
          <a:p>
            <a:pPr>
              <a:lnSpc>
                <a:spcPct val="150000"/>
              </a:lnSpc>
            </a:pPr>
            <a:r>
              <a:rPr lang="en-US" sz="2800" dirty="0"/>
              <a:t>Cumulative trauma or Continuous Traumatic Stress (CTS)</a:t>
            </a:r>
          </a:p>
          <a:p>
            <a:pPr lvl="1">
              <a:lnSpc>
                <a:spcPct val="150000"/>
              </a:lnSpc>
            </a:pPr>
            <a:r>
              <a:rPr lang="en-US" sz="2400" dirty="0"/>
              <a:t>Allostatic load vs. Habituation</a:t>
            </a:r>
          </a:p>
          <a:p>
            <a:pPr>
              <a:lnSpc>
                <a:spcPct val="150000"/>
              </a:lnSpc>
            </a:pPr>
            <a:r>
              <a:rPr lang="en-US" sz="2800" dirty="0"/>
              <a:t>Long term consequences of exposure to trauma on the broad clinical picture</a:t>
            </a:r>
          </a:p>
          <a:p>
            <a:pPr lvl="1">
              <a:lnSpc>
                <a:spcPct val="150000"/>
              </a:lnSpc>
            </a:pPr>
            <a:r>
              <a:rPr lang="en-US" sz="2400" dirty="0"/>
              <a:t> (e.g., sensory and emotion regulation, attitudes, violent behavior)</a:t>
            </a:r>
          </a:p>
          <a:p>
            <a:pPr>
              <a:lnSpc>
                <a:spcPct val="150000"/>
              </a:lnSpc>
            </a:pPr>
            <a:r>
              <a:rPr lang="en-US" sz="2800" dirty="0"/>
              <a:t>Post Traumatic Growth</a:t>
            </a:r>
            <a:endParaRPr lang="LID4096" sz="2800" dirty="0"/>
          </a:p>
        </p:txBody>
      </p:sp>
      <p:sp>
        <p:nvSpPr>
          <p:cNvPr id="4" name="Slide Number Placeholder 3">
            <a:extLst>
              <a:ext uri="{FF2B5EF4-FFF2-40B4-BE49-F238E27FC236}">
                <a16:creationId xmlns:a16="http://schemas.microsoft.com/office/drawing/2014/main" id="{FBFC0171-528D-4430-8E7B-2A48FA502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17ABB-07EA-4840-9131-7596CD192C5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3704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0" y="0"/>
            <a:ext cx="9144000" cy="1417638"/>
          </a:xfrm>
          <a:solidFill>
            <a:schemeClr val="accent3">
              <a:lumMod val="60000"/>
              <a:lumOff val="40000"/>
            </a:schemeClr>
          </a:solidFill>
        </p:spPr>
        <p:txBody>
          <a:bodyPr>
            <a:sp3d prstMaterial="softEdge"/>
          </a:bodyPr>
          <a:lstStyle/>
          <a:p>
            <a:pPr algn="ctr">
              <a:defRPr/>
            </a:pPr>
            <a:r>
              <a:rPr lang="en-US" sz="3800" dirty="0">
                <a:solidFill>
                  <a:srgbClr val="336600"/>
                </a:solidFill>
                <a:effectLst/>
                <a:cs typeface="Times New Roman" pitchFamily="18" charset="0"/>
              </a:rPr>
              <a:t>Principles of the </a:t>
            </a:r>
            <a:r>
              <a:rPr lang="en-US" sz="3800" dirty="0" err="1">
                <a:solidFill>
                  <a:srgbClr val="336600"/>
                </a:solidFill>
                <a:effectLst/>
                <a:cs typeface="Times New Roman" pitchFamily="18" charset="0"/>
              </a:rPr>
              <a:t>Namal</a:t>
            </a:r>
            <a:r>
              <a:rPr lang="en-US" sz="3800" dirty="0">
                <a:solidFill>
                  <a:srgbClr val="336600"/>
                </a:solidFill>
                <a:effectLst/>
                <a:cs typeface="Times New Roman" pitchFamily="18" charset="0"/>
              </a:rPr>
              <a:t> Program:</a:t>
            </a:r>
            <a:br>
              <a:rPr lang="en-US" sz="3800" dirty="0">
                <a:solidFill>
                  <a:srgbClr val="336600"/>
                </a:solidFill>
                <a:effectLst/>
                <a:cs typeface="Times New Roman" pitchFamily="18" charset="0"/>
              </a:rPr>
            </a:br>
            <a:endParaRPr lang="en-US" sz="3800" dirty="0">
              <a:solidFill>
                <a:srgbClr val="336600"/>
              </a:solidFill>
              <a:effectLst/>
              <a:cs typeface="Times New Roman" pitchFamily="18" charset="0"/>
            </a:endParaRPr>
          </a:p>
        </p:txBody>
      </p:sp>
      <p:sp>
        <p:nvSpPr>
          <p:cNvPr id="41987" name="Rectangle 4"/>
          <p:cNvSpPr>
            <a:spLocks noGrp="1"/>
          </p:cNvSpPr>
          <p:nvPr>
            <p:ph type="body" sz="half" idx="1"/>
          </p:nvPr>
        </p:nvSpPr>
        <p:spPr>
          <a:xfrm>
            <a:off x="182878" y="1557338"/>
            <a:ext cx="6427241" cy="5091656"/>
          </a:xfrm>
        </p:spPr>
        <p:txBody>
          <a:bodyPr>
            <a:normAutofit lnSpcReduction="10000"/>
          </a:bodyPr>
          <a:lstStyle/>
          <a:p>
            <a:pPr>
              <a:lnSpc>
                <a:spcPct val="80000"/>
              </a:lnSpc>
              <a:buFont typeface="Arial" pitchFamily="34" charset="0"/>
              <a:buNone/>
            </a:pPr>
            <a:r>
              <a:rPr lang="en-US" sz="2600" dirty="0">
                <a:latin typeface="Calibri" pitchFamily="34" charset="0"/>
                <a:cs typeface="Arial" pitchFamily="34" charset="0"/>
              </a:rPr>
              <a:t>Themes of the 8 </a:t>
            </a:r>
            <a:r>
              <a:rPr lang="en-US" sz="2600">
                <a:latin typeface="Calibri" pitchFamily="34" charset="0"/>
                <a:cs typeface="Arial" pitchFamily="34" charset="0"/>
              </a:rPr>
              <a:t>meetings:</a:t>
            </a:r>
          </a:p>
          <a:p>
            <a:pPr>
              <a:lnSpc>
                <a:spcPct val="80000"/>
              </a:lnSpc>
              <a:buFont typeface="Arial" pitchFamily="34" charset="0"/>
              <a:buNone/>
            </a:pPr>
            <a:endParaRPr lang="en-US" sz="2600" dirty="0">
              <a:latin typeface="Calibri" pitchFamily="34" charset="0"/>
              <a:cs typeface="Arial" pitchFamily="34" charset="0"/>
            </a:endParaRPr>
          </a:p>
          <a:p>
            <a:pPr>
              <a:lnSpc>
                <a:spcPct val="80000"/>
              </a:lnSpc>
            </a:pPr>
            <a:r>
              <a:rPr lang="en-US" sz="2600" b="1" dirty="0">
                <a:latin typeface="Calibri" pitchFamily="34" charset="0"/>
                <a:cs typeface="Arial" pitchFamily="34" charset="0"/>
              </a:rPr>
              <a:t>Parent-child bond</a:t>
            </a:r>
            <a:r>
              <a:rPr lang="en-US" sz="2600" dirty="0">
                <a:latin typeface="Calibri" pitchFamily="34" charset="0"/>
                <a:cs typeface="Arial" pitchFamily="34" charset="0"/>
              </a:rPr>
              <a:t> as a secure, protective base</a:t>
            </a:r>
          </a:p>
          <a:p>
            <a:pPr>
              <a:lnSpc>
                <a:spcPct val="80000"/>
              </a:lnSpc>
              <a:buClr>
                <a:srgbClr val="0066FF"/>
              </a:buClr>
            </a:pPr>
            <a:r>
              <a:rPr lang="en-US" sz="2600" dirty="0">
                <a:latin typeface="Calibri" pitchFamily="34" charset="0"/>
                <a:cs typeface="Arial" pitchFamily="34" charset="0"/>
              </a:rPr>
              <a:t>Promotion of </a:t>
            </a:r>
            <a:r>
              <a:rPr lang="en-US" sz="2600" b="1" dirty="0">
                <a:latin typeface="Calibri" pitchFamily="34" charset="0"/>
                <a:cs typeface="Arial" pitchFamily="34" charset="0"/>
              </a:rPr>
              <a:t>independence and self esteem</a:t>
            </a:r>
          </a:p>
          <a:p>
            <a:pPr>
              <a:lnSpc>
                <a:spcPct val="80000"/>
              </a:lnSpc>
            </a:pPr>
            <a:r>
              <a:rPr lang="en-US" sz="2600" b="1" dirty="0">
                <a:latin typeface="Calibri" pitchFamily="34" charset="0"/>
                <a:cs typeface="Arial" pitchFamily="34" charset="0"/>
              </a:rPr>
              <a:t>Playfulness</a:t>
            </a:r>
            <a:r>
              <a:rPr lang="en-US" sz="2600" dirty="0">
                <a:latin typeface="Calibri" pitchFamily="34" charset="0"/>
                <a:cs typeface="Arial" pitchFamily="34" charset="0"/>
              </a:rPr>
              <a:t>, humor and creativity</a:t>
            </a:r>
          </a:p>
          <a:p>
            <a:pPr>
              <a:lnSpc>
                <a:spcPct val="80000"/>
              </a:lnSpc>
            </a:pPr>
            <a:r>
              <a:rPr lang="en-US" sz="2600" b="1" dirty="0">
                <a:latin typeface="Calibri" pitchFamily="34" charset="0"/>
                <a:cs typeface="Arial" pitchFamily="34" charset="0"/>
              </a:rPr>
              <a:t>Reflection</a:t>
            </a:r>
            <a:r>
              <a:rPr lang="en-US" sz="2600" dirty="0">
                <a:latin typeface="Calibri" pitchFamily="34" charset="0"/>
                <a:cs typeface="Arial" pitchFamily="34" charset="0"/>
              </a:rPr>
              <a:t> of actions and intentions</a:t>
            </a:r>
          </a:p>
          <a:p>
            <a:pPr>
              <a:lnSpc>
                <a:spcPct val="80000"/>
              </a:lnSpc>
            </a:pPr>
            <a:r>
              <a:rPr lang="en-US" sz="2600" b="1" dirty="0">
                <a:latin typeface="Calibri" pitchFamily="34" charset="0"/>
                <a:cs typeface="Arial" pitchFamily="34" charset="0"/>
              </a:rPr>
              <a:t>Expression</a:t>
            </a:r>
            <a:r>
              <a:rPr lang="en-US" sz="2600" dirty="0">
                <a:latin typeface="Calibri" pitchFamily="34" charset="0"/>
                <a:cs typeface="Arial" pitchFamily="34" charset="0"/>
              </a:rPr>
              <a:t> and reflection of feelings (emphasis on fear and anger and on the shifts between positive and negative feelings)</a:t>
            </a:r>
          </a:p>
          <a:p>
            <a:pPr>
              <a:lnSpc>
                <a:spcPct val="80000"/>
              </a:lnSpc>
            </a:pPr>
            <a:r>
              <a:rPr lang="en-US" sz="2600" b="1" dirty="0">
                <a:latin typeface="Calibri" pitchFamily="34" charset="0"/>
                <a:cs typeface="Arial" pitchFamily="34" charset="0"/>
              </a:rPr>
              <a:t>Play under trauma</a:t>
            </a:r>
            <a:r>
              <a:rPr lang="en-US" sz="2600" dirty="0">
                <a:latin typeface="Calibri" pitchFamily="34" charset="0"/>
                <a:cs typeface="Arial" pitchFamily="34" charset="0"/>
              </a:rPr>
              <a:t> (post-traumatic play).</a:t>
            </a:r>
          </a:p>
          <a:p>
            <a:pPr marL="0" indent="0">
              <a:lnSpc>
                <a:spcPct val="80000"/>
              </a:lnSpc>
              <a:buNone/>
            </a:pPr>
            <a:endParaRPr lang="en-US" sz="2800" dirty="0"/>
          </a:p>
          <a:p>
            <a:pPr marL="0" indent="0">
              <a:lnSpc>
                <a:spcPct val="80000"/>
              </a:lnSpc>
              <a:buNone/>
            </a:pPr>
            <a:r>
              <a:rPr lang="en-US" sz="2000" dirty="0"/>
              <a:t>https://www.youtube.com/watch?v=SoB1AjVCueU</a:t>
            </a:r>
            <a:endParaRPr lang="LID4096" sz="2000" dirty="0"/>
          </a:p>
          <a:p>
            <a:pPr>
              <a:lnSpc>
                <a:spcPct val="80000"/>
              </a:lnSpc>
            </a:pPr>
            <a:endParaRPr lang="en-US" sz="2600" dirty="0">
              <a:latin typeface="Calibri" pitchFamily="34" charset="0"/>
              <a:cs typeface="Arial" pitchFamily="34" charset="0"/>
            </a:endParaRPr>
          </a:p>
          <a:p>
            <a:pPr>
              <a:lnSpc>
                <a:spcPct val="80000"/>
              </a:lnSpc>
            </a:pPr>
            <a:endParaRPr lang="en-US" sz="2400" dirty="0">
              <a:cs typeface="Arial" pitchFamily="34" charset="0"/>
            </a:endParaRPr>
          </a:p>
        </p:txBody>
      </p:sp>
      <p:pic>
        <p:nvPicPr>
          <p:cNvPr id="5" name="Content Placeholder 4" descr="mom kid.jpg"/>
          <p:cNvPicPr>
            <a:picLocks noGrp="1" noChangeAspect="1"/>
          </p:cNvPicPr>
          <p:nvPr>
            <p:ph sz="half" idx="2"/>
          </p:nvPr>
        </p:nvPicPr>
        <p:blipFill>
          <a:blip r:embed="rId3"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671151" y="1371600"/>
            <a:ext cx="7202985" cy="5791200"/>
          </a:xfrm>
        </p:spPr>
      </p:pic>
    </p:spTree>
    <p:extLst>
      <p:ext uri="{BB962C8B-B14F-4D97-AF65-F5344CB8AC3E}">
        <p14:creationId xmlns:p14="http://schemas.microsoft.com/office/powerpoint/2010/main" val="28983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fade">
                                      <p:cBhvr>
                                        <p:cTn id="12" dur="10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fade">
                                      <p:cBhvr>
                                        <p:cTn id="17" dur="10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fade">
                                      <p:cBhvr>
                                        <p:cTn id="22" dur="1000"/>
                                        <p:tgtEl>
                                          <p:spTgt spid="419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fade">
                                      <p:cBhvr>
                                        <p:cTn id="27" dur="1000"/>
                                        <p:tgtEl>
                                          <p:spTgt spid="419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987">
                                            <p:txEl>
                                              <p:pRg st="6" end="6"/>
                                            </p:txEl>
                                          </p:spTgt>
                                        </p:tgtEl>
                                        <p:attrNameLst>
                                          <p:attrName>style.visibility</p:attrName>
                                        </p:attrNameLst>
                                      </p:cBhvr>
                                      <p:to>
                                        <p:strVal val="visible"/>
                                      </p:to>
                                    </p:set>
                                    <p:animEffect transition="in" filter="fade">
                                      <p:cBhvr>
                                        <p:cTn id="32" dur="1000"/>
                                        <p:tgtEl>
                                          <p:spTgt spid="419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987">
                                            <p:txEl>
                                              <p:pRg st="7" end="7"/>
                                            </p:txEl>
                                          </p:spTgt>
                                        </p:tgtEl>
                                        <p:attrNameLst>
                                          <p:attrName>style.visibility</p:attrName>
                                        </p:attrNameLst>
                                      </p:cBhvr>
                                      <p:to>
                                        <p:strVal val="visible"/>
                                      </p:to>
                                    </p:set>
                                    <p:animEffect transition="in" filter="fade">
                                      <p:cBhvr>
                                        <p:cTn id="37" dur="1000"/>
                                        <p:tgtEl>
                                          <p:spTgt spid="419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987">
                                            <p:txEl>
                                              <p:pRg st="9" end="9"/>
                                            </p:txEl>
                                          </p:spTgt>
                                        </p:tgtEl>
                                        <p:attrNameLst>
                                          <p:attrName>style.visibility</p:attrName>
                                        </p:attrNameLst>
                                      </p:cBhvr>
                                      <p:to>
                                        <p:strVal val="visible"/>
                                      </p:to>
                                    </p:set>
                                    <p:animEffect transition="in" filter="fade">
                                      <p:cBhvr>
                                        <p:cTn id="42" dur="10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9144000" cy="1527175"/>
          </a:xfrm>
        </p:spPr>
        <p:txBody>
          <a:bodyPr/>
          <a:lstStyle/>
          <a:p>
            <a:r>
              <a:rPr lang="en-US" dirty="0"/>
              <a:t>It takes a village to raise a child</a:t>
            </a:r>
            <a:endParaRPr lang="he-IL" dirty="0"/>
          </a:p>
        </p:txBody>
      </p:sp>
      <p:pic>
        <p:nvPicPr>
          <p:cNvPr id="13316" name="Picture 4"/>
          <p:cNvPicPr>
            <a:picLocks noGrp="1" noChangeAspect="1" noChangeArrowheads="1"/>
          </p:cNvPicPr>
          <p:nvPr>
            <p:ph idx="1"/>
          </p:nvPr>
        </p:nvPicPr>
        <p:blipFill>
          <a:blip r:embed="rId3" cstate="print"/>
          <a:stretch>
            <a:fillRect/>
          </a:stretch>
        </p:blipFill>
        <p:spPr>
          <a:xfrm>
            <a:off x="3866988" y="2238134"/>
            <a:ext cx="2324424" cy="3448531"/>
          </a:xfrm>
          <a:noFill/>
        </p:spPr>
      </p:pic>
      <p:sp>
        <p:nvSpPr>
          <p:cNvPr id="4" name="Slide Number Placeholder 5"/>
          <p:cNvSpPr>
            <a:spLocks noGrp="1"/>
          </p:cNvSpPr>
          <p:nvPr>
            <p:ph type="sldNum" sz="quarter" idx="12"/>
          </p:nvPr>
        </p:nvSpPr>
        <p:spPr/>
        <p:txBody>
          <a:bodyPr/>
          <a:lstStyle/>
          <a:p>
            <a:fld id="{87E6C2B2-4F58-4D1D-BD50-9886CAD457BD}" type="slidenum">
              <a:rPr lang="he-IL"/>
              <a:pPr/>
              <a:t>61</a:t>
            </a:fld>
            <a:endParaRPr lang="en-US"/>
          </a:p>
        </p:txBody>
      </p:sp>
    </p:spTree>
    <p:extLst>
      <p:ext uri="{BB962C8B-B14F-4D97-AF65-F5344CB8AC3E}">
        <p14:creationId xmlns:p14="http://schemas.microsoft.com/office/powerpoint/2010/main" val="2905611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4888"/>
          </a:xfrm>
        </p:spPr>
        <p:txBody>
          <a:bodyPr>
            <a:noAutofit/>
          </a:bodyPr>
          <a:lstStyle/>
          <a:p>
            <a:r>
              <a:rPr lang="he-IL" sz="4000" dirty="0"/>
              <a:t> </a:t>
            </a:r>
            <a:br>
              <a:rPr lang="en-US" sz="4000" dirty="0"/>
            </a:br>
            <a:r>
              <a:rPr lang="en-US" sz="4000" dirty="0"/>
              <a:t>THANK YOU!</a:t>
            </a:r>
            <a:endParaRPr lang="he-IL" sz="4000" dirty="0"/>
          </a:p>
        </p:txBody>
      </p:sp>
      <p:sp>
        <p:nvSpPr>
          <p:cNvPr id="4100" name="Rectangle 3"/>
          <p:cNvSpPr>
            <a:spLocks noGrp="1" noChangeArrowheads="1"/>
          </p:cNvSpPr>
          <p:nvPr>
            <p:ph sz="half" idx="1"/>
          </p:nvPr>
        </p:nvSpPr>
        <p:spPr>
          <a:xfrm>
            <a:off x="457200" y="1268760"/>
            <a:ext cx="4038600" cy="5506627"/>
          </a:xfrm>
        </p:spPr>
        <p:txBody>
          <a:bodyPr>
            <a:normAutofit/>
          </a:bodyPr>
          <a:lstStyle/>
          <a:p>
            <a:pPr algn="ctr" eaLnBrk="1" hangingPunct="1">
              <a:lnSpc>
                <a:spcPct val="90000"/>
              </a:lnSpc>
              <a:buFont typeface="Wingdings" pitchFamily="2" charset="2"/>
              <a:buNone/>
            </a:pPr>
            <a:endParaRPr lang="en-US" sz="2000" i="1" dirty="0">
              <a:solidFill>
                <a:srgbClr val="0066FF"/>
              </a:solidFill>
            </a:endParaRPr>
          </a:p>
          <a:p>
            <a:pPr algn="ctr" rtl="0" eaLnBrk="1" hangingPunct="1">
              <a:lnSpc>
                <a:spcPct val="90000"/>
              </a:lnSpc>
              <a:buNone/>
            </a:pPr>
            <a:endParaRPr lang="en-US" sz="2400" dirty="0">
              <a:solidFill>
                <a:srgbClr val="CC3300"/>
              </a:solidFill>
              <a:latin typeface="+mj-lt"/>
              <a:ea typeface="+mj-ea"/>
              <a:cs typeface="+mj-cs"/>
            </a:endParaRPr>
          </a:p>
        </p:txBody>
      </p:sp>
      <p:sp>
        <p:nvSpPr>
          <p:cNvPr id="3" name="Content Placeholder 2"/>
          <p:cNvSpPr>
            <a:spLocks noGrp="1"/>
          </p:cNvSpPr>
          <p:nvPr>
            <p:ph sz="half" idx="2"/>
          </p:nvPr>
        </p:nvSpPr>
        <p:spPr/>
        <p:txBody>
          <a:bodyPr/>
          <a:lstStyle/>
          <a:p>
            <a:endParaRPr lang="he-IL" dirty="0"/>
          </a:p>
        </p:txBody>
      </p:sp>
      <p:sp>
        <p:nvSpPr>
          <p:cNvPr id="5" name="מציין מיקום של מספר שקופית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CD5D4-0BB0-4C04-B96E-C79B1B0EDD79}" type="slidenum">
              <a:rPr kumimoji="0" lang="he-IL" sz="1800" b="0" i="0" u="none" strike="noStrike" kern="1200" cap="none" spc="0" normalizeH="0" baseline="0" noProof="0">
                <a:ln>
                  <a:noFill/>
                </a:ln>
                <a:solidFill>
                  <a:srgbClr val="FFFFFF"/>
                </a:solidFill>
                <a:effectLst/>
                <a:uLnTx/>
                <a:uFillTx/>
                <a:latin typeface="Georgia"/>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6" name="Picture 4" descr="book cover"/>
          <p:cNvPicPr>
            <a:picLocks noChangeAspect="1" noChangeArrowheads="1"/>
          </p:cNvPicPr>
          <p:nvPr/>
        </p:nvPicPr>
        <p:blipFill>
          <a:blip r:embed="rId3" cstate="print"/>
          <a:srcRect/>
          <a:stretch>
            <a:fillRect/>
          </a:stretch>
        </p:blipFill>
        <p:spPr bwMode="auto">
          <a:xfrm>
            <a:off x="457200" y="1268761"/>
            <a:ext cx="3898776" cy="4393004"/>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4788024" y="1268760"/>
            <a:ext cx="3898776" cy="4393005"/>
          </a:xfrm>
          <a:prstGeom prst="rect">
            <a:avLst/>
          </a:prstGeom>
          <a:noFill/>
          <a:ln w="9525">
            <a:noFill/>
            <a:miter lim="800000"/>
            <a:headEnd/>
            <a:tailEnd/>
          </a:ln>
        </p:spPr>
      </p:pic>
      <p:sp>
        <p:nvSpPr>
          <p:cNvPr id="4" name="Rectangle: Rounded Corners 3">
            <a:extLst>
              <a:ext uri="{FF2B5EF4-FFF2-40B4-BE49-F238E27FC236}">
                <a16:creationId xmlns:a16="http://schemas.microsoft.com/office/drawing/2014/main" id="{1097B646-18B6-4350-BCE4-BBDA4D53CEA3}"/>
              </a:ext>
            </a:extLst>
          </p:cNvPr>
          <p:cNvSpPr/>
          <p:nvPr/>
        </p:nvSpPr>
        <p:spPr>
          <a:xfrm>
            <a:off x="4158641" y="648848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2106823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2"/>
          <p:cNvSpPr>
            <a:spLocks noChangeShapeType="1"/>
          </p:cNvSpPr>
          <p:nvPr/>
        </p:nvSpPr>
        <p:spPr bwMode="auto">
          <a:xfrm>
            <a:off x="609600" y="2971800"/>
            <a:ext cx="67818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3" name="Line 3"/>
          <p:cNvSpPr>
            <a:spLocks noChangeShapeType="1"/>
          </p:cNvSpPr>
          <p:nvPr/>
        </p:nvSpPr>
        <p:spPr bwMode="auto">
          <a:xfrm>
            <a:off x="685800" y="5029200"/>
            <a:ext cx="68580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4" name="Rectangle 4"/>
          <p:cNvSpPr>
            <a:spLocks noGrp="1" noChangeArrowheads="1"/>
          </p:cNvSpPr>
          <p:nvPr>
            <p:ph type="title"/>
          </p:nvPr>
        </p:nvSpPr>
        <p:spPr>
          <a:xfrm>
            <a:off x="1008063" y="331788"/>
            <a:ext cx="7632700" cy="1068387"/>
          </a:xfrm>
          <a:solidFill>
            <a:srgbClr val="0000CC"/>
          </a:solidFill>
        </p:spPr>
        <p:txBody>
          <a:bodyPr/>
          <a:lstStyle/>
          <a:p>
            <a:pPr eaLnBrk="1" hangingPunct="1"/>
            <a:r>
              <a:rPr lang="en-US" altLang="he-IL" sz="3200" b="1">
                <a:ln>
                  <a:noFill/>
                </a:ln>
                <a:solidFill>
                  <a:schemeClr val="bg1"/>
                </a:solidFill>
              </a:rPr>
              <a:t>Hyper arousal and Hypo-arousal: </a:t>
            </a:r>
            <a:br>
              <a:rPr lang="he-IL" altLang="he-IL" sz="3200" b="1">
                <a:ln>
                  <a:noFill/>
                </a:ln>
                <a:solidFill>
                  <a:schemeClr val="bg1"/>
                </a:solidFill>
              </a:rPr>
            </a:br>
            <a:r>
              <a:rPr lang="en-US" altLang="he-IL" sz="3200" b="1">
                <a:ln>
                  <a:noFill/>
                </a:ln>
                <a:solidFill>
                  <a:schemeClr val="bg1"/>
                </a:solidFill>
              </a:rPr>
              <a:t>The bi-phasic response</a:t>
            </a:r>
          </a:p>
        </p:txBody>
      </p:sp>
      <p:sp>
        <p:nvSpPr>
          <p:cNvPr id="138245" name="Text Box 5"/>
          <p:cNvSpPr txBox="1">
            <a:spLocks noChangeArrowheads="1"/>
          </p:cNvSpPr>
          <p:nvPr/>
        </p:nvSpPr>
        <p:spPr bwMode="auto">
          <a:xfrm>
            <a:off x="4932363" y="3644900"/>
            <a:ext cx="3816350" cy="10048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cs typeface="Miriam" panose="020B0502050101010101" pitchFamily="34" charset="-79"/>
              </a:defRPr>
            </a:lvl1pPr>
            <a:lvl2pPr marL="742950" indent="-285750" algn="r" rtl="1">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cs typeface="Miriam" panose="020B0502050101010101" pitchFamily="34" charset="-79"/>
              </a:defRPr>
            </a:lvl2pPr>
            <a:lvl3pPr marL="1143000" indent="-228600" algn="r" rtl="1">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cs typeface="Miriam" panose="020B0502050101010101" pitchFamily="34" charset="-79"/>
              </a:defRPr>
            </a:lvl3pPr>
            <a:lvl4pPr marL="1600200" indent="-228600" algn="r" rtl="1">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cs typeface="Miriam" panose="020B0502050101010101" pitchFamily="34" charset="-79"/>
              </a:defRPr>
            </a:lvl4pPr>
            <a:lvl5pPr marL="2057400" indent="-228600" algn="r" rtl="1">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5pPr>
            <a:lvl6pPr marL="25146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6pPr>
            <a:lvl7pPr marL="29718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7pPr>
            <a:lvl8pPr marL="34290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8pPr>
            <a:lvl9pPr marL="38862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9pPr>
          </a:lstStyle>
          <a:p>
            <a:pPr algn="l" rtl="0">
              <a:spcBef>
                <a:spcPct val="50000"/>
              </a:spcBef>
              <a:spcAft>
                <a:spcPct val="0"/>
              </a:spcAft>
              <a:buClrTx/>
              <a:buSzTx/>
              <a:buFontTx/>
              <a:buNone/>
            </a:pPr>
            <a:r>
              <a:rPr lang="en-US" altLang="he-IL" b="1">
                <a:solidFill>
                  <a:schemeClr val="bg1"/>
                </a:solidFill>
                <a:latin typeface="Times New Roman" panose="02020603050405020304" pitchFamily="18" charset="0"/>
                <a:cs typeface="Arial" panose="020B0604020202020204" pitchFamily="34" charset="0"/>
              </a:rPr>
              <a:t>Window of tolerance:</a:t>
            </a:r>
          </a:p>
          <a:p>
            <a:pPr algn="l" rtl="0">
              <a:spcBef>
                <a:spcPct val="50000"/>
              </a:spcBef>
              <a:spcAft>
                <a:spcPct val="0"/>
              </a:spcAft>
              <a:buClrTx/>
              <a:buSzTx/>
              <a:buFontTx/>
              <a:buNone/>
            </a:pPr>
            <a:r>
              <a:rPr lang="en-US" altLang="he-IL" b="1">
                <a:solidFill>
                  <a:schemeClr val="bg1"/>
                </a:solidFill>
                <a:latin typeface="Times New Roman" panose="02020603050405020304" pitchFamily="18" charset="0"/>
                <a:cs typeface="Arial" panose="020B0604020202020204" pitchFamily="34" charset="0"/>
              </a:rPr>
              <a:t>The optimal level of arousal</a:t>
            </a:r>
          </a:p>
        </p:txBody>
      </p:sp>
      <p:sp>
        <p:nvSpPr>
          <p:cNvPr id="138246" name="Line 6"/>
          <p:cNvSpPr>
            <a:spLocks noChangeShapeType="1"/>
          </p:cNvSpPr>
          <p:nvPr/>
        </p:nvSpPr>
        <p:spPr bwMode="auto">
          <a:xfrm flipV="1">
            <a:off x="6300788" y="3068638"/>
            <a:ext cx="0" cy="685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7" name="Text Box 7"/>
          <p:cNvSpPr txBox="1">
            <a:spLocks noChangeArrowheads="1"/>
          </p:cNvSpPr>
          <p:nvPr/>
        </p:nvSpPr>
        <p:spPr bwMode="auto">
          <a:xfrm>
            <a:off x="4724400" y="2286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cs typeface="Miriam" panose="020B0502050101010101" pitchFamily="34" charset="-79"/>
              </a:defRPr>
            </a:lvl1pPr>
            <a:lvl2pPr marL="742950" indent="-285750" algn="r" rtl="1">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cs typeface="Miriam" panose="020B0502050101010101" pitchFamily="34" charset="-79"/>
              </a:defRPr>
            </a:lvl2pPr>
            <a:lvl3pPr marL="1143000" indent="-228600" algn="r" rtl="1">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cs typeface="Miriam" panose="020B0502050101010101" pitchFamily="34" charset="-79"/>
              </a:defRPr>
            </a:lvl3pPr>
            <a:lvl4pPr marL="1600200" indent="-228600" algn="r" rtl="1">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cs typeface="Miriam" panose="020B0502050101010101" pitchFamily="34" charset="-79"/>
              </a:defRPr>
            </a:lvl4pPr>
            <a:lvl5pPr marL="2057400" indent="-228600" algn="r" rtl="1">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5pPr>
            <a:lvl6pPr marL="25146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6pPr>
            <a:lvl7pPr marL="29718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7pPr>
            <a:lvl8pPr marL="34290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8pPr>
            <a:lvl9pPr marL="38862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9pPr>
          </a:lstStyle>
          <a:p>
            <a:pPr algn="l" rtl="0">
              <a:spcBef>
                <a:spcPct val="50000"/>
              </a:spcBef>
              <a:spcAft>
                <a:spcPct val="0"/>
              </a:spcAft>
              <a:buClrTx/>
              <a:buSzTx/>
              <a:buFontTx/>
              <a:buNone/>
            </a:pPr>
            <a:endParaRPr lang="nl-NL" altLang="he-IL">
              <a:latin typeface="Times New Roman" panose="02020603050405020304" pitchFamily="18" charset="0"/>
              <a:cs typeface="Arial" panose="020B0604020202020204" pitchFamily="34" charset="0"/>
            </a:endParaRPr>
          </a:p>
        </p:txBody>
      </p:sp>
      <p:sp>
        <p:nvSpPr>
          <p:cNvPr id="147464" name="Text Box 8"/>
          <p:cNvSpPr txBox="1">
            <a:spLocks noChangeArrowheads="1"/>
          </p:cNvSpPr>
          <p:nvPr/>
        </p:nvSpPr>
        <p:spPr bwMode="auto">
          <a:xfrm>
            <a:off x="0" y="2205038"/>
            <a:ext cx="2627313" cy="51911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solidFill>
                  <a:schemeClr val="bg1"/>
                </a:solidFill>
                <a:effectLst>
                  <a:outerShdw blurRad="38100" dist="38100" dir="2700000" algn="tl">
                    <a:srgbClr val="000000"/>
                  </a:outerShdw>
                </a:effectLst>
                <a:latin typeface="Times New Roman" pitchFamily="18" charset="0"/>
                <a:cs typeface="Arial" charset="0"/>
              </a:rPr>
              <a:t>Hyper-arousal</a:t>
            </a:r>
          </a:p>
        </p:txBody>
      </p:sp>
      <p:sp>
        <p:nvSpPr>
          <p:cNvPr id="147465" name="Text Box 9"/>
          <p:cNvSpPr txBox="1">
            <a:spLocks noChangeArrowheads="1"/>
          </p:cNvSpPr>
          <p:nvPr/>
        </p:nvSpPr>
        <p:spPr bwMode="auto">
          <a:xfrm>
            <a:off x="0" y="5334000"/>
            <a:ext cx="2627313" cy="5191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solidFill>
                  <a:schemeClr val="bg1"/>
                </a:solidFill>
                <a:effectLst>
                  <a:outerShdw blurRad="38100" dist="38100" dir="2700000" algn="tl">
                    <a:srgbClr val="000000"/>
                  </a:outerShdw>
                </a:effectLst>
                <a:latin typeface="Times New Roman" pitchFamily="18" charset="0"/>
                <a:cs typeface="Arial" charset="0"/>
              </a:rPr>
              <a:t>Hypo-arousal</a:t>
            </a:r>
          </a:p>
        </p:txBody>
      </p:sp>
      <p:sp>
        <p:nvSpPr>
          <p:cNvPr id="138250" name="Line 10"/>
          <p:cNvSpPr>
            <a:spLocks noChangeShapeType="1"/>
          </p:cNvSpPr>
          <p:nvPr/>
        </p:nvSpPr>
        <p:spPr bwMode="auto">
          <a:xfrm>
            <a:off x="6372225" y="4508500"/>
            <a:ext cx="0" cy="533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1" name="Text Box 11"/>
          <p:cNvSpPr txBox="1">
            <a:spLocks noChangeArrowheads="1"/>
          </p:cNvSpPr>
          <p:nvPr/>
        </p:nvSpPr>
        <p:spPr bwMode="auto">
          <a:xfrm>
            <a:off x="5715000" y="60960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cs typeface="Miriam" panose="020B0502050101010101" pitchFamily="34" charset="-79"/>
              </a:defRPr>
            </a:lvl1pPr>
            <a:lvl2pPr marL="742950" indent="-285750" algn="r" rtl="1">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cs typeface="Miriam" panose="020B0502050101010101" pitchFamily="34" charset="-79"/>
              </a:defRPr>
            </a:lvl2pPr>
            <a:lvl3pPr marL="1143000" indent="-228600" algn="r" rtl="1">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cs typeface="Miriam" panose="020B0502050101010101" pitchFamily="34" charset="-79"/>
              </a:defRPr>
            </a:lvl3pPr>
            <a:lvl4pPr marL="1600200" indent="-228600" algn="r" rtl="1">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cs typeface="Miriam" panose="020B0502050101010101" pitchFamily="34" charset="-79"/>
              </a:defRPr>
            </a:lvl4pPr>
            <a:lvl5pPr marL="2057400" indent="-228600" algn="r" rtl="1">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5pPr>
            <a:lvl6pPr marL="25146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6pPr>
            <a:lvl7pPr marL="29718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7pPr>
            <a:lvl8pPr marL="34290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8pPr>
            <a:lvl9pPr marL="3886200" indent="-228600" algn="r" rtl="1"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cs typeface="Miriam" panose="020B0502050101010101" pitchFamily="34" charset="-79"/>
              </a:defRPr>
            </a:lvl9pPr>
          </a:lstStyle>
          <a:p>
            <a:pPr algn="l" rtl="0">
              <a:spcBef>
                <a:spcPct val="50000"/>
              </a:spcBef>
              <a:spcAft>
                <a:spcPct val="0"/>
              </a:spcAft>
              <a:buClrTx/>
              <a:buSzTx/>
              <a:buFontTx/>
              <a:buNone/>
            </a:pPr>
            <a:r>
              <a:rPr lang="en-US" altLang="he-IL">
                <a:solidFill>
                  <a:srgbClr val="FF9933"/>
                </a:solidFill>
                <a:latin typeface="Times New Roman" panose="02020603050405020304" pitchFamily="18" charset="0"/>
                <a:cs typeface="Arial" panose="020B0604020202020204" pitchFamily="34" charset="0"/>
              </a:rPr>
              <a:t>Ogden and Minton (2000)</a:t>
            </a:r>
          </a:p>
        </p:txBody>
      </p:sp>
      <p:sp>
        <p:nvSpPr>
          <p:cNvPr id="138252" name="Freeform 12"/>
          <p:cNvSpPr>
            <a:spLocks/>
          </p:cNvSpPr>
          <p:nvPr/>
        </p:nvSpPr>
        <p:spPr bwMode="auto">
          <a:xfrm>
            <a:off x="1619250" y="1844675"/>
            <a:ext cx="3757613" cy="4224338"/>
          </a:xfrm>
          <a:custGeom>
            <a:avLst/>
            <a:gdLst>
              <a:gd name="T0" fmla="*/ 0 w 2367"/>
              <a:gd name="T1" fmla="*/ 2147483646 h 2661"/>
              <a:gd name="T2" fmla="*/ 2147483646 w 2367"/>
              <a:gd name="T3" fmla="*/ 2147483646 h 2661"/>
              <a:gd name="T4" fmla="*/ 2147483646 w 2367"/>
              <a:gd name="T5" fmla="*/ 2147483646 h 2661"/>
              <a:gd name="T6" fmla="*/ 2147483646 w 2367"/>
              <a:gd name="T7" fmla="*/ 2147483646 h 2661"/>
              <a:gd name="T8" fmla="*/ 2147483646 w 2367"/>
              <a:gd name="T9" fmla="*/ 2147483646 h 2661"/>
              <a:gd name="T10" fmla="*/ 2147483646 w 2367"/>
              <a:gd name="T11" fmla="*/ 2147483646 h 2661"/>
              <a:gd name="T12" fmla="*/ 2147483646 w 2367"/>
              <a:gd name="T13" fmla="*/ 2147483646 h 2661"/>
              <a:gd name="T14" fmla="*/ 2147483646 w 2367"/>
              <a:gd name="T15" fmla="*/ 2147483646 h 2661"/>
              <a:gd name="T16" fmla="*/ 2147483646 w 2367"/>
              <a:gd name="T17" fmla="*/ 2147483646 h 2661"/>
              <a:gd name="T18" fmla="*/ 2147483646 w 2367"/>
              <a:gd name="T19" fmla="*/ 2147483646 h 2661"/>
              <a:gd name="T20" fmla="*/ 2147483646 w 2367"/>
              <a:gd name="T21" fmla="*/ 2147483646 h 2661"/>
              <a:gd name="T22" fmla="*/ 2147483646 w 2367"/>
              <a:gd name="T23" fmla="*/ 2147483646 h 2661"/>
              <a:gd name="T24" fmla="*/ 2147483646 w 2367"/>
              <a:gd name="T25" fmla="*/ 2147483646 h 2661"/>
              <a:gd name="T26" fmla="*/ 2147483646 w 2367"/>
              <a:gd name="T27" fmla="*/ 2147483646 h 2661"/>
              <a:gd name="T28" fmla="*/ 2147483646 w 2367"/>
              <a:gd name="T29" fmla="*/ 2147483646 h 2661"/>
              <a:gd name="T30" fmla="*/ 2147483646 w 2367"/>
              <a:gd name="T31" fmla="*/ 2147483646 h 2661"/>
              <a:gd name="T32" fmla="*/ 2147483646 w 2367"/>
              <a:gd name="T33" fmla="*/ 2147483646 h 2661"/>
              <a:gd name="T34" fmla="*/ 2147483646 w 2367"/>
              <a:gd name="T35" fmla="*/ 2147483646 h 2661"/>
              <a:gd name="T36" fmla="*/ 2147483646 w 2367"/>
              <a:gd name="T37" fmla="*/ 2147483646 h 2661"/>
              <a:gd name="T38" fmla="*/ 2147483646 w 2367"/>
              <a:gd name="T39" fmla="*/ 2147483646 h 2661"/>
              <a:gd name="T40" fmla="*/ 2147483646 w 2367"/>
              <a:gd name="T41" fmla="*/ 2147483646 h 2661"/>
              <a:gd name="T42" fmla="*/ 2147483646 w 2367"/>
              <a:gd name="T43" fmla="*/ 2147483646 h 2661"/>
              <a:gd name="T44" fmla="*/ 2147483646 w 2367"/>
              <a:gd name="T45" fmla="*/ 2147483646 h 2661"/>
              <a:gd name="T46" fmla="*/ 2147483646 w 2367"/>
              <a:gd name="T47" fmla="*/ 2147483646 h 2661"/>
              <a:gd name="T48" fmla="*/ 2147483646 w 2367"/>
              <a:gd name="T49" fmla="*/ 2147483646 h 2661"/>
              <a:gd name="T50" fmla="*/ 2147483646 w 2367"/>
              <a:gd name="T51" fmla="*/ 2147483646 h 2661"/>
              <a:gd name="T52" fmla="*/ 2147483646 w 2367"/>
              <a:gd name="T53" fmla="*/ 2147483646 h 2661"/>
              <a:gd name="T54" fmla="*/ 2147483646 w 2367"/>
              <a:gd name="T55" fmla="*/ 2147483646 h 2661"/>
              <a:gd name="T56" fmla="*/ 2147483646 w 2367"/>
              <a:gd name="T57" fmla="*/ 2147483646 h 2661"/>
              <a:gd name="T58" fmla="*/ 2147483646 w 2367"/>
              <a:gd name="T59" fmla="*/ 2147483646 h 2661"/>
              <a:gd name="T60" fmla="*/ 2147483646 w 2367"/>
              <a:gd name="T61" fmla="*/ 2147483646 h 2661"/>
              <a:gd name="T62" fmla="*/ 2147483646 w 2367"/>
              <a:gd name="T63" fmla="*/ 2147483646 h 2661"/>
              <a:gd name="T64" fmla="*/ 2147483646 w 2367"/>
              <a:gd name="T65" fmla="*/ 2147483646 h 2661"/>
              <a:gd name="T66" fmla="*/ 2147483646 w 2367"/>
              <a:gd name="T67" fmla="*/ 2147483646 h 2661"/>
              <a:gd name="T68" fmla="*/ 2147483646 w 2367"/>
              <a:gd name="T69" fmla="*/ 2147483646 h 2661"/>
              <a:gd name="T70" fmla="*/ 2147483646 w 2367"/>
              <a:gd name="T71" fmla="*/ 2147483646 h 2661"/>
              <a:gd name="T72" fmla="*/ 2147483646 w 2367"/>
              <a:gd name="T73" fmla="*/ 2147483646 h 2661"/>
              <a:gd name="T74" fmla="*/ 2147483646 w 2367"/>
              <a:gd name="T75" fmla="*/ 2147483646 h 2661"/>
              <a:gd name="T76" fmla="*/ 2147483646 w 2367"/>
              <a:gd name="T77" fmla="*/ 2147483646 h 2661"/>
              <a:gd name="T78" fmla="*/ 2147483646 w 2367"/>
              <a:gd name="T79" fmla="*/ 2147483646 h 2661"/>
              <a:gd name="T80" fmla="*/ 2147483646 w 2367"/>
              <a:gd name="T81" fmla="*/ 2147483646 h 2661"/>
              <a:gd name="T82" fmla="*/ 2147483646 w 2367"/>
              <a:gd name="T83" fmla="*/ 2147483646 h 2661"/>
              <a:gd name="T84" fmla="*/ 2147483646 w 2367"/>
              <a:gd name="T85" fmla="*/ 0 h 2661"/>
              <a:gd name="T86" fmla="*/ 2147483646 w 2367"/>
              <a:gd name="T87" fmla="*/ 2147483646 h 2661"/>
              <a:gd name="T88" fmla="*/ 2147483646 w 2367"/>
              <a:gd name="T89" fmla="*/ 2147483646 h 2661"/>
              <a:gd name="T90" fmla="*/ 2147483646 w 2367"/>
              <a:gd name="T91" fmla="*/ 2147483646 h 2661"/>
              <a:gd name="T92" fmla="*/ 2147483646 w 2367"/>
              <a:gd name="T93" fmla="*/ 2147483646 h 2661"/>
              <a:gd name="T94" fmla="*/ 2147483646 w 2367"/>
              <a:gd name="T95" fmla="*/ 2147483646 h 2661"/>
              <a:gd name="T96" fmla="*/ 2147483646 w 2367"/>
              <a:gd name="T97" fmla="*/ 2147483646 h 2661"/>
              <a:gd name="T98" fmla="*/ 2147483646 w 2367"/>
              <a:gd name="T99" fmla="*/ 2147483646 h 2661"/>
              <a:gd name="T100" fmla="*/ 2147483646 w 2367"/>
              <a:gd name="T101" fmla="*/ 2147483646 h 2661"/>
              <a:gd name="T102" fmla="*/ 2147483646 w 2367"/>
              <a:gd name="T103" fmla="*/ 2147483646 h 2661"/>
              <a:gd name="T104" fmla="*/ 2147483646 w 2367"/>
              <a:gd name="T105" fmla="*/ 2147483646 h 2661"/>
              <a:gd name="T106" fmla="*/ 2147483646 w 2367"/>
              <a:gd name="T107" fmla="*/ 2147483646 h 2661"/>
              <a:gd name="T108" fmla="*/ 2147483646 w 2367"/>
              <a:gd name="T109" fmla="*/ 2147483646 h 2661"/>
              <a:gd name="T110" fmla="*/ 2147483646 w 2367"/>
              <a:gd name="T111" fmla="*/ 2147483646 h 2661"/>
              <a:gd name="T112" fmla="*/ 2147483646 w 2367"/>
              <a:gd name="T113" fmla="*/ 2147483646 h 2661"/>
              <a:gd name="T114" fmla="*/ 2147483646 w 2367"/>
              <a:gd name="T115" fmla="*/ 2147483646 h 2661"/>
              <a:gd name="T116" fmla="*/ 2147483646 w 2367"/>
              <a:gd name="T117" fmla="*/ 2147483646 h 2661"/>
              <a:gd name="T118" fmla="*/ 2147483646 w 2367"/>
              <a:gd name="T119" fmla="*/ 2147483646 h 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67" h="2661">
                <a:moveTo>
                  <a:pt x="0" y="1535"/>
                </a:moveTo>
                <a:cubicBezTo>
                  <a:pt x="26" y="1452"/>
                  <a:pt x="51" y="1371"/>
                  <a:pt x="81" y="1290"/>
                </a:cubicBezTo>
                <a:cubicBezTo>
                  <a:pt x="92" y="1257"/>
                  <a:pt x="114" y="1192"/>
                  <a:pt x="114" y="1192"/>
                </a:cubicBezTo>
                <a:cubicBezTo>
                  <a:pt x="119" y="1143"/>
                  <a:pt x="120" y="1093"/>
                  <a:pt x="130" y="1045"/>
                </a:cubicBezTo>
                <a:cubicBezTo>
                  <a:pt x="136" y="1011"/>
                  <a:pt x="163" y="947"/>
                  <a:pt x="163" y="947"/>
                </a:cubicBezTo>
                <a:cubicBezTo>
                  <a:pt x="245" y="1071"/>
                  <a:pt x="194" y="1024"/>
                  <a:pt x="310" y="1094"/>
                </a:cubicBezTo>
                <a:cubicBezTo>
                  <a:pt x="315" y="1110"/>
                  <a:pt x="308" y="1143"/>
                  <a:pt x="326" y="1143"/>
                </a:cubicBezTo>
                <a:cubicBezTo>
                  <a:pt x="345" y="1143"/>
                  <a:pt x="350" y="1111"/>
                  <a:pt x="359" y="1094"/>
                </a:cubicBezTo>
                <a:cubicBezTo>
                  <a:pt x="373" y="1062"/>
                  <a:pt x="392" y="996"/>
                  <a:pt x="392" y="996"/>
                </a:cubicBezTo>
                <a:cubicBezTo>
                  <a:pt x="410" y="883"/>
                  <a:pt x="420" y="760"/>
                  <a:pt x="457" y="653"/>
                </a:cubicBezTo>
                <a:cubicBezTo>
                  <a:pt x="468" y="620"/>
                  <a:pt x="479" y="587"/>
                  <a:pt x="490" y="555"/>
                </a:cubicBezTo>
                <a:cubicBezTo>
                  <a:pt x="495" y="538"/>
                  <a:pt x="506" y="506"/>
                  <a:pt x="506" y="506"/>
                </a:cubicBezTo>
                <a:cubicBezTo>
                  <a:pt x="529" y="579"/>
                  <a:pt x="549" y="580"/>
                  <a:pt x="620" y="604"/>
                </a:cubicBezTo>
                <a:cubicBezTo>
                  <a:pt x="642" y="516"/>
                  <a:pt x="667" y="430"/>
                  <a:pt x="686" y="343"/>
                </a:cubicBezTo>
                <a:cubicBezTo>
                  <a:pt x="703" y="396"/>
                  <a:pt x="733" y="436"/>
                  <a:pt x="751" y="490"/>
                </a:cubicBezTo>
                <a:cubicBezTo>
                  <a:pt x="762" y="473"/>
                  <a:pt x="778" y="459"/>
                  <a:pt x="784" y="441"/>
                </a:cubicBezTo>
                <a:cubicBezTo>
                  <a:pt x="795" y="398"/>
                  <a:pt x="782" y="270"/>
                  <a:pt x="800" y="311"/>
                </a:cubicBezTo>
                <a:cubicBezTo>
                  <a:pt x="832" y="386"/>
                  <a:pt x="822" y="473"/>
                  <a:pt x="833" y="555"/>
                </a:cubicBezTo>
                <a:cubicBezTo>
                  <a:pt x="857" y="739"/>
                  <a:pt x="849" y="693"/>
                  <a:pt x="865" y="931"/>
                </a:cubicBezTo>
                <a:cubicBezTo>
                  <a:pt x="829" y="1039"/>
                  <a:pt x="857" y="920"/>
                  <a:pt x="865" y="1029"/>
                </a:cubicBezTo>
                <a:cubicBezTo>
                  <a:pt x="874" y="1181"/>
                  <a:pt x="876" y="1333"/>
                  <a:pt x="882" y="1486"/>
                </a:cubicBezTo>
                <a:cubicBezTo>
                  <a:pt x="866" y="1699"/>
                  <a:pt x="847" y="1911"/>
                  <a:pt x="816" y="2123"/>
                </a:cubicBezTo>
                <a:cubicBezTo>
                  <a:pt x="853" y="2231"/>
                  <a:pt x="854" y="2351"/>
                  <a:pt x="865" y="2465"/>
                </a:cubicBezTo>
                <a:cubicBezTo>
                  <a:pt x="904" y="2349"/>
                  <a:pt x="869" y="2349"/>
                  <a:pt x="947" y="2400"/>
                </a:cubicBezTo>
                <a:cubicBezTo>
                  <a:pt x="980" y="2466"/>
                  <a:pt x="1008" y="2510"/>
                  <a:pt x="1061" y="2563"/>
                </a:cubicBezTo>
                <a:cubicBezTo>
                  <a:pt x="1072" y="2541"/>
                  <a:pt x="1087" y="2521"/>
                  <a:pt x="1094" y="2498"/>
                </a:cubicBezTo>
                <a:cubicBezTo>
                  <a:pt x="1104" y="2460"/>
                  <a:pt x="1082" y="2411"/>
                  <a:pt x="1110" y="2384"/>
                </a:cubicBezTo>
                <a:cubicBezTo>
                  <a:pt x="1127" y="2366"/>
                  <a:pt x="1133" y="2426"/>
                  <a:pt x="1143" y="2449"/>
                </a:cubicBezTo>
                <a:cubicBezTo>
                  <a:pt x="1184" y="2545"/>
                  <a:pt x="1127" y="2450"/>
                  <a:pt x="1192" y="2547"/>
                </a:cubicBezTo>
                <a:cubicBezTo>
                  <a:pt x="1235" y="2412"/>
                  <a:pt x="1218" y="2482"/>
                  <a:pt x="1241" y="2335"/>
                </a:cubicBezTo>
                <a:cubicBezTo>
                  <a:pt x="1279" y="2451"/>
                  <a:pt x="1253" y="2404"/>
                  <a:pt x="1306" y="2482"/>
                </a:cubicBezTo>
                <a:cubicBezTo>
                  <a:pt x="1311" y="2498"/>
                  <a:pt x="1304" y="2531"/>
                  <a:pt x="1322" y="2531"/>
                </a:cubicBezTo>
                <a:cubicBezTo>
                  <a:pt x="1339" y="2531"/>
                  <a:pt x="1337" y="2499"/>
                  <a:pt x="1339" y="2482"/>
                </a:cubicBezTo>
                <a:cubicBezTo>
                  <a:pt x="1357" y="2213"/>
                  <a:pt x="1344" y="2070"/>
                  <a:pt x="1371" y="1829"/>
                </a:cubicBezTo>
                <a:cubicBezTo>
                  <a:pt x="1379" y="1752"/>
                  <a:pt x="1404" y="1600"/>
                  <a:pt x="1404" y="1600"/>
                </a:cubicBezTo>
                <a:cubicBezTo>
                  <a:pt x="1420" y="1342"/>
                  <a:pt x="1439" y="1071"/>
                  <a:pt x="1486" y="817"/>
                </a:cubicBezTo>
                <a:cubicBezTo>
                  <a:pt x="1500" y="736"/>
                  <a:pt x="1520" y="678"/>
                  <a:pt x="1551" y="604"/>
                </a:cubicBezTo>
                <a:cubicBezTo>
                  <a:pt x="1563" y="572"/>
                  <a:pt x="1584" y="506"/>
                  <a:pt x="1584" y="506"/>
                </a:cubicBezTo>
                <a:cubicBezTo>
                  <a:pt x="1620" y="169"/>
                  <a:pt x="1603" y="310"/>
                  <a:pt x="1633" y="82"/>
                </a:cubicBezTo>
                <a:cubicBezTo>
                  <a:pt x="1638" y="142"/>
                  <a:pt x="1625" y="206"/>
                  <a:pt x="1649" y="262"/>
                </a:cubicBezTo>
                <a:cubicBezTo>
                  <a:pt x="1658" y="284"/>
                  <a:pt x="1674" y="219"/>
                  <a:pt x="1682" y="196"/>
                </a:cubicBezTo>
                <a:cubicBezTo>
                  <a:pt x="1696" y="153"/>
                  <a:pt x="1703" y="109"/>
                  <a:pt x="1714" y="66"/>
                </a:cubicBezTo>
                <a:cubicBezTo>
                  <a:pt x="1719" y="43"/>
                  <a:pt x="1731" y="0"/>
                  <a:pt x="1731" y="0"/>
                </a:cubicBezTo>
                <a:cubicBezTo>
                  <a:pt x="1736" y="60"/>
                  <a:pt x="1740" y="120"/>
                  <a:pt x="1747" y="180"/>
                </a:cubicBezTo>
                <a:cubicBezTo>
                  <a:pt x="1750" y="212"/>
                  <a:pt x="1739" y="254"/>
                  <a:pt x="1763" y="278"/>
                </a:cubicBezTo>
                <a:cubicBezTo>
                  <a:pt x="1778" y="293"/>
                  <a:pt x="1772" y="233"/>
                  <a:pt x="1780" y="213"/>
                </a:cubicBezTo>
                <a:cubicBezTo>
                  <a:pt x="1802" y="152"/>
                  <a:pt x="1824" y="94"/>
                  <a:pt x="1845" y="33"/>
                </a:cubicBezTo>
                <a:cubicBezTo>
                  <a:pt x="1850" y="60"/>
                  <a:pt x="1836" y="102"/>
                  <a:pt x="1861" y="115"/>
                </a:cubicBezTo>
                <a:cubicBezTo>
                  <a:pt x="1881" y="125"/>
                  <a:pt x="1897" y="46"/>
                  <a:pt x="1910" y="66"/>
                </a:cubicBezTo>
                <a:cubicBezTo>
                  <a:pt x="1913" y="70"/>
                  <a:pt x="1880" y="231"/>
                  <a:pt x="1878" y="245"/>
                </a:cubicBezTo>
                <a:cubicBezTo>
                  <a:pt x="1896" y="379"/>
                  <a:pt x="1881" y="476"/>
                  <a:pt x="1894" y="621"/>
                </a:cubicBezTo>
                <a:cubicBezTo>
                  <a:pt x="1904" y="746"/>
                  <a:pt x="1927" y="996"/>
                  <a:pt x="1927" y="996"/>
                </a:cubicBezTo>
                <a:cubicBezTo>
                  <a:pt x="1932" y="1311"/>
                  <a:pt x="1943" y="1627"/>
                  <a:pt x="1943" y="1943"/>
                </a:cubicBezTo>
                <a:cubicBezTo>
                  <a:pt x="1943" y="2292"/>
                  <a:pt x="1897" y="2502"/>
                  <a:pt x="1943" y="2270"/>
                </a:cubicBezTo>
                <a:cubicBezTo>
                  <a:pt x="2035" y="2385"/>
                  <a:pt x="2106" y="2491"/>
                  <a:pt x="2188" y="2612"/>
                </a:cubicBezTo>
                <a:cubicBezTo>
                  <a:pt x="2193" y="2628"/>
                  <a:pt x="2186" y="2661"/>
                  <a:pt x="2204" y="2661"/>
                </a:cubicBezTo>
                <a:cubicBezTo>
                  <a:pt x="2221" y="2661"/>
                  <a:pt x="2222" y="2629"/>
                  <a:pt x="2221" y="2612"/>
                </a:cubicBezTo>
                <a:cubicBezTo>
                  <a:pt x="2216" y="2545"/>
                  <a:pt x="2158" y="2356"/>
                  <a:pt x="2188" y="2416"/>
                </a:cubicBezTo>
                <a:cubicBezTo>
                  <a:pt x="2225" y="2491"/>
                  <a:pt x="2259" y="2569"/>
                  <a:pt x="2318" y="2629"/>
                </a:cubicBezTo>
                <a:cubicBezTo>
                  <a:pt x="2359" y="2566"/>
                  <a:pt x="2367" y="2523"/>
                  <a:pt x="2367" y="2449"/>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6181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D794A41-ECB3-4E8F-B0C8-821D0AAC1E9E}"/>
              </a:ext>
            </a:extLst>
          </p:cNvPr>
          <p:cNvSpPr>
            <a:spLocks noGrp="1" noChangeArrowheads="1"/>
          </p:cNvSpPr>
          <p:nvPr>
            <p:ph type="title" idx="4294967295"/>
          </p:nvPr>
        </p:nvSpPr>
        <p:spPr>
          <a:xfrm>
            <a:off x="468313" y="333375"/>
            <a:ext cx="8463814" cy="826352"/>
          </a:xfrm>
        </p:spPr>
        <p:txBody>
          <a:bodyPr>
            <a:normAutofit fontScale="90000"/>
          </a:bodyPr>
          <a:lstStyle/>
          <a:p>
            <a:pPr algn="l" eaLnBrk="1" hangingPunct="1"/>
            <a:br>
              <a:rPr lang="he-IL" altLang="LID4096" dirty="0"/>
            </a:br>
            <a:br>
              <a:rPr lang="he-IL" altLang="LID4096" dirty="0"/>
            </a:br>
            <a:br>
              <a:rPr lang="he-IL" altLang="LID4096" dirty="0"/>
            </a:br>
            <a:br>
              <a:rPr lang="he-IL" altLang="LID4096" dirty="0"/>
            </a:br>
            <a:br>
              <a:rPr lang="he-IL" altLang="LID4096" dirty="0"/>
            </a:br>
            <a:br>
              <a:rPr lang="en-US" altLang="LID4096" dirty="0"/>
            </a:br>
            <a:r>
              <a:rPr lang="en-US" altLang="LID4096" dirty="0">
                <a:solidFill>
                  <a:schemeClr val="tx1"/>
                </a:solidFill>
                <a:latin typeface="Times" panose="02020603050405020304" pitchFamily="18" charset="0"/>
              </a:rPr>
              <a:t>The Posttraumatic Clusters (DSMV)</a:t>
            </a:r>
            <a:br>
              <a:rPr lang="he-IL" altLang="LID4096" dirty="0">
                <a:solidFill>
                  <a:schemeClr val="tx1"/>
                </a:solidFill>
                <a:latin typeface="Times" panose="02020603050405020304" pitchFamily="18" charset="0"/>
                <a:cs typeface="Times New Roman" panose="02020603050405020304" pitchFamily="18" charset="0"/>
              </a:rPr>
            </a:br>
            <a:br>
              <a:rPr lang="en-US" altLang="LID4096" sz="2000" dirty="0">
                <a:solidFill>
                  <a:schemeClr val="tx1"/>
                </a:solidFill>
              </a:rPr>
            </a:br>
            <a:r>
              <a:rPr lang="en-US" altLang="LID4096" sz="2800" dirty="0">
                <a:solidFill>
                  <a:srgbClr val="0066FF"/>
                </a:solidFill>
                <a:latin typeface="Times" panose="02020603050405020304" pitchFamily="18" charset="0"/>
              </a:rPr>
              <a:t>1. Re-experiencing of the event</a:t>
            </a:r>
            <a:br>
              <a:rPr lang="he-IL" altLang="LID4096" sz="2800" dirty="0">
                <a:solidFill>
                  <a:srgbClr val="0066FF"/>
                </a:solidFill>
                <a:latin typeface="Times" panose="02020603050405020304" pitchFamily="18" charset="0"/>
              </a:rPr>
            </a:br>
            <a:r>
              <a:rPr lang="he-IL" altLang="LID4096" sz="2800" dirty="0">
                <a:solidFill>
                  <a:srgbClr val="0066FF"/>
                </a:solidFill>
                <a:latin typeface="Times" panose="02020603050405020304" pitchFamily="18" charset="0"/>
              </a:rPr>
              <a:t> </a:t>
            </a:r>
            <a:br>
              <a:rPr lang="he-IL" altLang="LID4096" sz="2800" dirty="0">
                <a:solidFill>
                  <a:srgbClr val="0066FF"/>
                </a:solidFill>
                <a:latin typeface="Times" panose="02020603050405020304" pitchFamily="18" charset="0"/>
              </a:rPr>
            </a:br>
            <a:r>
              <a:rPr lang="he-IL" altLang="LID4096" sz="2800" dirty="0">
                <a:solidFill>
                  <a:srgbClr val="0066FF"/>
                </a:solidFill>
                <a:latin typeface="Times" panose="02020603050405020304" pitchFamily="18" charset="0"/>
              </a:rPr>
              <a:t>2</a:t>
            </a:r>
            <a:r>
              <a:rPr lang="en-US" altLang="LID4096" sz="2800" dirty="0">
                <a:solidFill>
                  <a:srgbClr val="0066FF"/>
                </a:solidFill>
                <a:latin typeface="Times" panose="02020603050405020304" pitchFamily="18" charset="0"/>
              </a:rPr>
              <a:t>. Avoiding the stimuli connected to the traumatic event </a:t>
            </a:r>
            <a:br>
              <a:rPr lang="he-IL" altLang="LID4096" sz="2800" dirty="0">
                <a:solidFill>
                  <a:srgbClr val="0066FF"/>
                </a:solidFill>
                <a:latin typeface="Times" panose="02020603050405020304" pitchFamily="18" charset="0"/>
              </a:rPr>
            </a:br>
            <a:r>
              <a:rPr lang="he-IL" altLang="LID4096" sz="2800" dirty="0">
                <a:solidFill>
                  <a:srgbClr val="0066FF"/>
                </a:solidFill>
                <a:latin typeface="Times" panose="02020603050405020304" pitchFamily="18" charset="0"/>
              </a:rPr>
              <a:t> </a:t>
            </a:r>
            <a:br>
              <a:rPr lang="en-US" altLang="LID4096" sz="2800" dirty="0">
                <a:solidFill>
                  <a:srgbClr val="0066FF"/>
                </a:solidFill>
                <a:latin typeface="Times" panose="02020603050405020304" pitchFamily="18" charset="0"/>
              </a:rPr>
            </a:br>
            <a:r>
              <a:rPr lang="en-US" altLang="LID4096" sz="2800" dirty="0">
                <a:solidFill>
                  <a:srgbClr val="0066FF"/>
                </a:solidFill>
                <a:latin typeface="Times" panose="02020603050405020304" pitchFamily="18" charset="0"/>
              </a:rPr>
              <a:t>3. Symptoms of hyper-arousal or hypo-arousal </a:t>
            </a:r>
            <a:br>
              <a:rPr lang="en-US" altLang="LID4096" sz="2800" dirty="0">
                <a:solidFill>
                  <a:srgbClr val="0066FF"/>
                </a:solidFill>
                <a:latin typeface="Times" panose="02020603050405020304" pitchFamily="18" charset="0"/>
              </a:rPr>
            </a:br>
            <a:br>
              <a:rPr lang="en-US" altLang="LID4096" sz="2800" dirty="0">
                <a:solidFill>
                  <a:srgbClr val="0066FF"/>
                </a:solidFill>
                <a:latin typeface="Times" panose="02020603050405020304" pitchFamily="18" charset="0"/>
              </a:rPr>
            </a:br>
            <a:r>
              <a:rPr lang="en-US" altLang="LID4096" sz="2800" dirty="0">
                <a:solidFill>
                  <a:srgbClr val="0066FF"/>
                </a:solidFill>
                <a:latin typeface="Times" panose="02020603050405020304" pitchFamily="18" charset="0"/>
              </a:rPr>
              <a:t>4. Change in cognitions and emotions</a:t>
            </a:r>
            <a:br>
              <a:rPr lang="en-US" altLang="LID4096" sz="2800" dirty="0">
                <a:solidFill>
                  <a:srgbClr val="0066FF"/>
                </a:solidFill>
                <a:latin typeface="Times" panose="02020603050405020304" pitchFamily="18" charset="0"/>
              </a:rPr>
            </a:br>
            <a:br>
              <a:rPr lang="en-US" altLang="LID4096" sz="2800" dirty="0">
                <a:solidFill>
                  <a:srgbClr val="0066FF"/>
                </a:solidFill>
                <a:latin typeface="Times" panose="02020603050405020304" pitchFamily="18" charset="0"/>
              </a:rPr>
            </a:br>
            <a:br>
              <a:rPr lang="en-US" altLang="LID4096" sz="2800" dirty="0">
                <a:solidFill>
                  <a:srgbClr val="0066FF"/>
                </a:solidFill>
                <a:latin typeface="Times" panose="02020603050405020304" pitchFamily="18" charset="0"/>
              </a:rPr>
            </a:br>
            <a:r>
              <a:rPr lang="en-US" altLang="LID4096" sz="2800" dirty="0">
                <a:solidFill>
                  <a:srgbClr val="0066FF"/>
                </a:solidFill>
                <a:latin typeface="Times" panose="02020603050405020304" pitchFamily="18" charset="0"/>
              </a:rPr>
              <a:t>5. Functional impairment</a:t>
            </a:r>
            <a:r>
              <a:rPr lang="en-US" altLang="LID4096" sz="2000" dirty="0">
                <a:latin typeface="Times" panose="02020603050405020304" pitchFamily="18" charset="0"/>
              </a:rPr>
              <a:t> </a:t>
            </a:r>
            <a:endParaRPr lang="he-IL" altLang="LID4096" sz="2000" dirty="0">
              <a:latin typeface="Times" panose="02020603050405020304" pitchFamily="18" charset="0"/>
            </a:endParaRPr>
          </a:p>
        </p:txBody>
      </p:sp>
      <p:sp>
        <p:nvSpPr>
          <p:cNvPr id="602115" name="Rectangle 3">
            <a:extLst>
              <a:ext uri="{FF2B5EF4-FFF2-40B4-BE49-F238E27FC236}">
                <a16:creationId xmlns:a16="http://schemas.microsoft.com/office/drawing/2014/main" id="{27D54713-33CA-41C4-8876-D2D097F6CA40}"/>
              </a:ext>
            </a:extLst>
          </p:cNvPr>
          <p:cNvSpPr>
            <a:spLocks noChangeArrowheads="1"/>
          </p:cNvSpPr>
          <p:nvPr/>
        </p:nvSpPr>
        <p:spPr bwMode="auto">
          <a:xfrm>
            <a:off x="827086" y="2955073"/>
            <a:ext cx="7413665" cy="707886"/>
          </a:xfrm>
          <a:prstGeom prst="rect">
            <a:avLst/>
          </a:prstGeom>
          <a:noFill/>
          <a:ln w="9525">
            <a:noFill/>
            <a:miter lim="800000"/>
            <a:headEnd/>
            <a:tailEnd/>
          </a:ln>
          <a:effectLst/>
        </p:spPr>
        <p:txBody>
          <a:bodyPr wrap="square">
            <a:spAutoFit/>
          </a:bodyPr>
          <a:lstStyle/>
          <a:p>
            <a:pPr algn="l" rtl="0">
              <a:defRPr/>
            </a:pPr>
            <a:r>
              <a:rPr lang="en-US" sz="2000" b="1" i="0" dirty="0">
                <a:solidFill>
                  <a:schemeClr val="folHlink"/>
                </a:solidFill>
                <a:latin typeface="Times" pitchFamily="18" charset="0"/>
              </a:rPr>
              <a:t>Alertness and constant sense of emergency, numbness</a:t>
            </a:r>
          </a:p>
          <a:p>
            <a:pPr algn="l" rtl="0">
              <a:defRPr/>
            </a:pPr>
            <a:r>
              <a:rPr lang="en-US" sz="2000" b="1" i="0" dirty="0">
                <a:solidFill>
                  <a:schemeClr val="folHlink"/>
                </a:solidFill>
                <a:latin typeface="Arial" pitchFamily="34" charset="0"/>
              </a:rPr>
              <a:t> </a:t>
            </a:r>
          </a:p>
        </p:txBody>
      </p:sp>
      <p:sp>
        <p:nvSpPr>
          <p:cNvPr id="602116" name="Rectangle 4">
            <a:extLst>
              <a:ext uri="{FF2B5EF4-FFF2-40B4-BE49-F238E27FC236}">
                <a16:creationId xmlns:a16="http://schemas.microsoft.com/office/drawing/2014/main" id="{D61F9548-83C3-4D54-9A3D-E9360A876EDC}"/>
              </a:ext>
            </a:extLst>
          </p:cNvPr>
          <p:cNvSpPr>
            <a:spLocks noChangeArrowheads="1"/>
          </p:cNvSpPr>
          <p:nvPr/>
        </p:nvSpPr>
        <p:spPr bwMode="auto">
          <a:xfrm>
            <a:off x="827087" y="1494262"/>
            <a:ext cx="7703596" cy="400110"/>
          </a:xfrm>
          <a:prstGeom prst="rect">
            <a:avLst/>
          </a:prstGeom>
          <a:noFill/>
          <a:ln w="9525">
            <a:noFill/>
            <a:miter lim="800000"/>
            <a:headEnd/>
            <a:tailEnd/>
          </a:ln>
          <a:effectLst/>
        </p:spPr>
        <p:txBody>
          <a:bodyPr wrap="square">
            <a:spAutoFit/>
          </a:bodyPr>
          <a:lstStyle/>
          <a:p>
            <a:pPr algn="l" rtl="0">
              <a:defRPr/>
            </a:pPr>
            <a:r>
              <a:rPr lang="en-US" sz="2000" b="1" i="0" dirty="0">
                <a:solidFill>
                  <a:schemeClr val="folHlink"/>
                </a:solidFill>
                <a:latin typeface="Times" pitchFamily="18" charset="0"/>
              </a:rPr>
              <a:t>Memories, pictures and thoughts appearing during sleep and wake </a:t>
            </a:r>
          </a:p>
        </p:txBody>
      </p:sp>
      <p:sp>
        <p:nvSpPr>
          <p:cNvPr id="602117" name="Rectangle 5">
            <a:extLst>
              <a:ext uri="{FF2B5EF4-FFF2-40B4-BE49-F238E27FC236}">
                <a16:creationId xmlns:a16="http://schemas.microsoft.com/office/drawing/2014/main" id="{ED37D186-DFB7-4AE0-88EB-5CF4D1745E56}"/>
              </a:ext>
            </a:extLst>
          </p:cNvPr>
          <p:cNvSpPr>
            <a:spLocks noChangeArrowheads="1"/>
          </p:cNvSpPr>
          <p:nvPr/>
        </p:nvSpPr>
        <p:spPr bwMode="auto">
          <a:xfrm>
            <a:off x="827089" y="2252546"/>
            <a:ext cx="7703594" cy="400110"/>
          </a:xfrm>
          <a:prstGeom prst="rect">
            <a:avLst/>
          </a:prstGeom>
          <a:noFill/>
          <a:ln w="9525">
            <a:noFill/>
            <a:miter lim="800000"/>
            <a:headEnd/>
            <a:tailEnd/>
          </a:ln>
          <a:effectLst/>
        </p:spPr>
        <p:txBody>
          <a:bodyPr wrap="square">
            <a:spAutoFit/>
          </a:bodyPr>
          <a:lstStyle/>
          <a:p>
            <a:pPr algn="l" rtl="0">
              <a:defRPr/>
            </a:pPr>
            <a:r>
              <a:rPr lang="en-US" sz="2000" b="1" i="0" dirty="0">
                <a:solidFill>
                  <a:schemeClr val="folHlink"/>
                </a:solidFill>
                <a:latin typeface="Times" pitchFamily="18" charset="0"/>
              </a:rPr>
              <a:t>Numbness, cutback of interest in the exterior world</a:t>
            </a:r>
            <a:r>
              <a:rPr lang="en-US" sz="2000" b="1" i="0" dirty="0">
                <a:latin typeface="Tahoma" pitchFamily="34" charset="0"/>
              </a:rPr>
              <a:t> </a:t>
            </a:r>
            <a:r>
              <a:rPr lang="en-US" sz="2000" b="1" i="0" dirty="0">
                <a:latin typeface="Arial" pitchFamily="34" charset="0"/>
              </a:rPr>
              <a:t> </a:t>
            </a:r>
          </a:p>
        </p:txBody>
      </p:sp>
      <p:pic>
        <p:nvPicPr>
          <p:cNvPr id="22534" name="Picture 6" descr="Untitled-11 copy">
            <a:extLst>
              <a:ext uri="{FF2B5EF4-FFF2-40B4-BE49-F238E27FC236}">
                <a16:creationId xmlns:a16="http://schemas.microsoft.com/office/drawing/2014/main" id="{3F4BD26F-80AB-4B02-A3DA-9BC2C64E4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0538"/>
            <a:ext cx="9144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Line 7">
            <a:extLst>
              <a:ext uri="{FF2B5EF4-FFF2-40B4-BE49-F238E27FC236}">
                <a16:creationId xmlns:a16="http://schemas.microsoft.com/office/drawing/2014/main" id="{5D0B6458-8248-4E41-B4E8-78B9CD9EDB84}"/>
              </a:ext>
            </a:extLst>
          </p:cNvPr>
          <p:cNvSpPr>
            <a:spLocks noChangeShapeType="1"/>
          </p:cNvSpPr>
          <p:nvPr/>
        </p:nvSpPr>
        <p:spPr bwMode="auto">
          <a:xfrm>
            <a:off x="0" y="5589588"/>
            <a:ext cx="9144000" cy="0"/>
          </a:xfrm>
          <a:prstGeom prst="line">
            <a:avLst/>
          </a:prstGeom>
          <a:noFill/>
          <a:ln w="41275">
            <a:solidFill>
              <a:srgbClr val="FF9900"/>
            </a:solidFill>
            <a:round/>
            <a:headEnd/>
            <a:tailEnd/>
          </a:ln>
          <a:extLst>
            <a:ext uri="{909E8E84-426E-40DD-AFC4-6F175D3DCCD1}">
              <a14:hiddenFill xmlns:a14="http://schemas.microsoft.com/office/drawing/2010/main">
                <a:noFill/>
              </a14:hiddenFill>
            </a:ext>
          </a:extLst>
        </p:spPr>
        <p:txBody>
          <a:bodyPr/>
          <a:lstStyle/>
          <a:p>
            <a:endParaRPr lang="LID4096"/>
          </a:p>
        </p:txBody>
      </p:sp>
      <p:sp>
        <p:nvSpPr>
          <p:cNvPr id="602120" name="Rectangle 8">
            <a:extLst>
              <a:ext uri="{FF2B5EF4-FFF2-40B4-BE49-F238E27FC236}">
                <a16:creationId xmlns:a16="http://schemas.microsoft.com/office/drawing/2014/main" id="{C0468EC2-219C-41D3-89C4-744D31750915}"/>
              </a:ext>
            </a:extLst>
          </p:cNvPr>
          <p:cNvSpPr>
            <a:spLocks noChangeArrowheads="1"/>
          </p:cNvSpPr>
          <p:nvPr/>
        </p:nvSpPr>
        <p:spPr bwMode="auto">
          <a:xfrm>
            <a:off x="827087" y="4928838"/>
            <a:ext cx="8015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000" i="1">
                <a:solidFill>
                  <a:schemeClr val="tx1"/>
                </a:solidFill>
                <a:latin typeface="Palatino" pitchFamily="18" charset="0"/>
                <a:cs typeface="Arial" panose="020B0604020202020204" pitchFamily="34" charset="0"/>
              </a:defRPr>
            </a:lvl1pPr>
            <a:lvl2pPr marL="742950" indent="-285750" eaLnBrk="0" hangingPunct="0">
              <a:defRPr sz="3000" i="1">
                <a:solidFill>
                  <a:schemeClr val="tx1"/>
                </a:solidFill>
                <a:latin typeface="Palatino" pitchFamily="18" charset="0"/>
                <a:cs typeface="Arial" panose="020B0604020202020204" pitchFamily="34" charset="0"/>
              </a:defRPr>
            </a:lvl2pPr>
            <a:lvl3pPr marL="1143000" indent="-228600" eaLnBrk="0" hangingPunct="0">
              <a:defRPr sz="3000" i="1">
                <a:solidFill>
                  <a:schemeClr val="tx1"/>
                </a:solidFill>
                <a:latin typeface="Palatino" pitchFamily="18" charset="0"/>
                <a:cs typeface="Arial" panose="020B0604020202020204" pitchFamily="34" charset="0"/>
              </a:defRPr>
            </a:lvl3pPr>
            <a:lvl4pPr marL="1600200" indent="-228600" eaLnBrk="0" hangingPunct="0">
              <a:defRPr sz="3000" i="1">
                <a:solidFill>
                  <a:schemeClr val="tx1"/>
                </a:solidFill>
                <a:latin typeface="Palatino" pitchFamily="18" charset="0"/>
                <a:cs typeface="Arial" panose="020B0604020202020204" pitchFamily="34" charset="0"/>
              </a:defRPr>
            </a:lvl4pPr>
            <a:lvl5pPr marL="2057400" indent="-228600" eaLnBrk="0" hangingPunct="0">
              <a:defRPr sz="3000" i="1">
                <a:solidFill>
                  <a:schemeClr val="tx1"/>
                </a:solidFill>
                <a:latin typeface="Palatino" pitchFamily="18" charset="0"/>
                <a:cs typeface="Arial" panose="020B0604020202020204" pitchFamily="34" charset="0"/>
              </a:defRPr>
            </a:lvl5pPr>
            <a:lvl6pPr marL="25146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6pPr>
            <a:lvl7pPr marL="29718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7pPr>
            <a:lvl8pPr marL="34290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8pPr>
            <a:lvl9pPr marL="3886200" indent="-228600" algn="ctr" rtl="1" eaLnBrk="0" fontAlgn="base" hangingPunct="0">
              <a:spcBef>
                <a:spcPct val="0"/>
              </a:spcBef>
              <a:spcAft>
                <a:spcPct val="0"/>
              </a:spcAft>
              <a:defRPr sz="3000" i="1">
                <a:solidFill>
                  <a:schemeClr val="tx1"/>
                </a:solidFill>
                <a:latin typeface="Palatino" pitchFamily="18" charset="0"/>
                <a:cs typeface="Arial" panose="020B0604020202020204" pitchFamily="34" charset="0"/>
              </a:defRPr>
            </a:lvl9pPr>
          </a:lstStyle>
          <a:p>
            <a:pPr algn="l" eaLnBrk="1" hangingPunct="1"/>
            <a:r>
              <a:rPr lang="en-US" altLang="LID4096" sz="2000" b="1" i="0" dirty="0">
                <a:solidFill>
                  <a:schemeClr val="folHlink"/>
                </a:solidFill>
                <a:latin typeface="Times" panose="02020603050405020304" pitchFamily="18" charset="0"/>
              </a:rPr>
              <a:t>Impairment in learning, social or family functioning</a:t>
            </a:r>
          </a:p>
        </p:txBody>
      </p:sp>
      <p:sp>
        <p:nvSpPr>
          <p:cNvPr id="10" name="Rectangle 3">
            <a:extLst>
              <a:ext uri="{FF2B5EF4-FFF2-40B4-BE49-F238E27FC236}">
                <a16:creationId xmlns:a16="http://schemas.microsoft.com/office/drawing/2014/main" id="{03725EF1-5145-4071-8EB5-9CA8381F69CF}"/>
              </a:ext>
            </a:extLst>
          </p:cNvPr>
          <p:cNvSpPr>
            <a:spLocks noChangeArrowheads="1"/>
          </p:cNvSpPr>
          <p:nvPr/>
        </p:nvSpPr>
        <p:spPr bwMode="auto">
          <a:xfrm>
            <a:off x="827086" y="3802566"/>
            <a:ext cx="8105041" cy="1015663"/>
          </a:xfrm>
          <a:prstGeom prst="rect">
            <a:avLst/>
          </a:prstGeom>
          <a:noFill/>
          <a:ln w="9525">
            <a:noFill/>
            <a:miter lim="800000"/>
            <a:headEnd/>
            <a:tailEnd/>
          </a:ln>
          <a:effectLst/>
        </p:spPr>
        <p:txBody>
          <a:bodyPr wrap="square">
            <a:spAutoFit/>
          </a:bodyPr>
          <a:lstStyle/>
          <a:p>
            <a:r>
              <a:rPr lang="en-US" sz="2000" b="1" dirty="0">
                <a:solidFill>
                  <a:schemeClr val="folHlink"/>
                </a:solidFill>
                <a:latin typeface="Times" pitchFamily="18" charset="0"/>
              </a:rPr>
              <a:t>Exaggerated blame of self or others, Negative affect, Inability to recall key features of the trauma</a:t>
            </a:r>
          </a:p>
          <a:p>
            <a:endParaRPr lang="en-US" sz="2000" b="1" dirty="0">
              <a:solidFill>
                <a:schemeClr val="folHlink"/>
              </a:solidFill>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2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2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602115" grpId="0"/>
      <p:bldP spid="602116" grpId="0"/>
      <p:bldP spid="602117" grpId="0"/>
      <p:bldP spid="602120"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228600"/>
            <a:ext cx="8610600" cy="2320925"/>
          </a:xfrm>
          <a:prstGeom prst="rect">
            <a:avLst/>
          </a:prstGeom>
          <a:noFill/>
          <a:ln w="9525">
            <a:noFill/>
            <a:miter lim="800000"/>
            <a:headEnd/>
            <a:tailEnd/>
          </a:ln>
        </p:spPr>
        <p:txBody>
          <a:bodyPr>
            <a:spAutoFit/>
          </a:bodyPr>
          <a:lstStyle/>
          <a:p>
            <a:pPr rtl="0">
              <a:spcBef>
                <a:spcPct val="50000"/>
              </a:spcBef>
            </a:pPr>
            <a:r>
              <a:rPr lang="en-US" sz="2800" b="1" dirty="0">
                <a:latin typeface="Arial" charset="0"/>
                <a:cs typeface="Arial" charset="0"/>
              </a:rPr>
              <a:t>Predictors of Posttraumatic Stress Disorder and Symptoms in Adults: A Meta-Analysis</a:t>
            </a:r>
          </a:p>
          <a:p>
            <a:pPr rtl="0">
              <a:spcBef>
                <a:spcPct val="50000"/>
              </a:spcBef>
            </a:pPr>
            <a:r>
              <a:rPr lang="en-US" sz="1800" b="1" dirty="0">
                <a:latin typeface="Arial" charset="0"/>
                <a:cs typeface="Arial" charset="0"/>
              </a:rPr>
              <a:t>Emily J. Ozer, Suzanne R. Best, Tami L. Lipsey, Daniel S. Weiss  </a:t>
            </a:r>
            <a:br>
              <a:rPr lang="en-US" sz="1800" b="1" dirty="0">
                <a:latin typeface="Arial" charset="0"/>
                <a:cs typeface="Arial" charset="0"/>
              </a:rPr>
            </a:br>
            <a:br>
              <a:rPr lang="en-US" sz="1800" b="1" dirty="0">
                <a:latin typeface="Arial" charset="0"/>
                <a:cs typeface="Arial" charset="0"/>
              </a:rPr>
            </a:br>
            <a:r>
              <a:rPr lang="en-US" sz="1800" b="1" dirty="0">
                <a:latin typeface="Arial" charset="0"/>
                <a:cs typeface="Arial" charset="0"/>
              </a:rPr>
              <a:t>Psychological Bulletin, 2003, Vol. 129, No. 1, 52–73</a:t>
            </a:r>
            <a:r>
              <a:rPr lang="en-US" sz="1800" dirty="0">
                <a:latin typeface="Arial" charset="0"/>
                <a:cs typeface="Arial" charset="0"/>
              </a:rPr>
              <a:t> </a:t>
            </a:r>
            <a:endParaRPr lang="en-US" sz="1800" b="1" dirty="0">
              <a:latin typeface="Arial" charset="0"/>
              <a:cs typeface="Arial" charset="0"/>
            </a:endParaRPr>
          </a:p>
          <a:p>
            <a:pPr algn="l" rtl="0">
              <a:spcBef>
                <a:spcPct val="50000"/>
              </a:spcBef>
            </a:pPr>
            <a:endParaRPr lang="en-US" sz="1800" b="1" dirty="0">
              <a:solidFill>
                <a:srgbClr val="FFFF00"/>
              </a:solidFill>
              <a:latin typeface="Arial" charset="0"/>
              <a:cs typeface="Arial" charset="0"/>
            </a:endParaRPr>
          </a:p>
        </p:txBody>
      </p:sp>
      <p:sp>
        <p:nvSpPr>
          <p:cNvPr id="9219" name="Text Box 3"/>
          <p:cNvSpPr txBox="1">
            <a:spLocks noChangeArrowheads="1"/>
          </p:cNvSpPr>
          <p:nvPr/>
        </p:nvSpPr>
        <p:spPr bwMode="auto">
          <a:xfrm>
            <a:off x="457200" y="2209800"/>
            <a:ext cx="8686800" cy="1116013"/>
          </a:xfrm>
          <a:prstGeom prst="rect">
            <a:avLst/>
          </a:prstGeom>
          <a:noFill/>
          <a:ln w="9525">
            <a:noFill/>
            <a:miter lim="800000"/>
            <a:headEnd/>
            <a:tailEnd/>
          </a:ln>
        </p:spPr>
        <p:txBody>
          <a:bodyPr>
            <a:spAutoFit/>
          </a:bodyPr>
          <a:lstStyle/>
          <a:p>
            <a:pPr algn="l" rtl="0">
              <a:spcBef>
                <a:spcPct val="50000"/>
              </a:spcBef>
              <a:buFontTx/>
              <a:buChar char="•"/>
            </a:pPr>
            <a:r>
              <a:rPr lang="en-US" sz="1600">
                <a:latin typeface="Arial" charset="0"/>
                <a:cs typeface="Arial" charset="0"/>
              </a:rPr>
              <a:t> A review of 2,647 studies </a:t>
            </a:r>
          </a:p>
          <a:p>
            <a:pPr algn="l" rtl="0">
              <a:spcBef>
                <a:spcPct val="50000"/>
              </a:spcBef>
              <a:buFontTx/>
              <a:buChar char="•"/>
            </a:pPr>
            <a:r>
              <a:rPr lang="en-US" sz="1600">
                <a:latin typeface="Arial" charset="0"/>
                <a:cs typeface="Arial" charset="0"/>
              </a:rPr>
              <a:t> 476 </a:t>
            </a:r>
            <a:r>
              <a:rPr lang="en-US" sz="1600" u="sng">
                <a:latin typeface="Arial" charset="0"/>
                <a:cs typeface="Arial" charset="0"/>
              </a:rPr>
              <a:t>potential</a:t>
            </a:r>
            <a:r>
              <a:rPr lang="en-US" sz="1600">
                <a:latin typeface="Arial" charset="0"/>
                <a:cs typeface="Arial" charset="0"/>
              </a:rPr>
              <a:t> candidates for a meta-analysis </a:t>
            </a:r>
          </a:p>
          <a:p>
            <a:pPr algn="l" rtl="0">
              <a:spcBef>
                <a:spcPct val="50000"/>
              </a:spcBef>
              <a:buFontTx/>
              <a:buChar char="•"/>
            </a:pPr>
            <a:r>
              <a:rPr lang="en-US" sz="1600">
                <a:latin typeface="Arial" charset="0"/>
                <a:cs typeface="Arial" charset="0"/>
              </a:rPr>
              <a:t> 68 studies met criteria for inclusion in a</a:t>
            </a:r>
            <a:r>
              <a:rPr lang="en-US" sz="1800">
                <a:latin typeface="Arial" charset="0"/>
                <a:cs typeface="Arial" charset="0"/>
              </a:rPr>
              <a:t> </a:t>
            </a:r>
            <a:r>
              <a:rPr lang="en-US" sz="1800" b="1" u="sng">
                <a:latin typeface="Arial" charset="0"/>
                <a:cs typeface="Arial" charset="0"/>
              </a:rPr>
              <a:t>meta-analysis of 7 predictors</a:t>
            </a:r>
            <a:r>
              <a:rPr lang="en-US" sz="1800">
                <a:latin typeface="Arial" charset="0"/>
                <a:cs typeface="Arial" charset="0"/>
              </a:rPr>
              <a:t> </a:t>
            </a:r>
          </a:p>
        </p:txBody>
      </p:sp>
      <p:sp>
        <p:nvSpPr>
          <p:cNvPr id="9220" name="Text Box 4"/>
          <p:cNvSpPr txBox="1">
            <a:spLocks noChangeArrowheads="1"/>
          </p:cNvSpPr>
          <p:nvPr/>
        </p:nvSpPr>
        <p:spPr bwMode="auto">
          <a:xfrm>
            <a:off x="0" y="3581400"/>
            <a:ext cx="9144000" cy="366713"/>
          </a:xfrm>
          <a:prstGeom prst="rect">
            <a:avLst/>
          </a:prstGeom>
          <a:noFill/>
          <a:ln w="9525">
            <a:noFill/>
            <a:miter lim="800000"/>
            <a:headEnd/>
            <a:tailEnd/>
          </a:ln>
        </p:spPr>
        <p:txBody>
          <a:bodyPr>
            <a:spAutoFit/>
          </a:bodyPr>
          <a:lstStyle/>
          <a:p>
            <a:pPr algn="r">
              <a:spcBef>
                <a:spcPct val="50000"/>
              </a:spcBef>
            </a:pPr>
            <a:endParaRPr lang="en-US" sz="1800">
              <a:latin typeface="Arial" charset="0"/>
              <a:cs typeface="Arial" charset="0"/>
            </a:endParaRPr>
          </a:p>
        </p:txBody>
      </p:sp>
      <p:sp>
        <p:nvSpPr>
          <p:cNvPr id="9221" name="Text Box 5"/>
          <p:cNvSpPr txBox="1">
            <a:spLocks noChangeArrowheads="1"/>
          </p:cNvSpPr>
          <p:nvPr/>
        </p:nvSpPr>
        <p:spPr bwMode="auto">
          <a:xfrm flipV="1">
            <a:off x="457200" y="3260724"/>
            <a:ext cx="8458200" cy="4093428"/>
          </a:xfrm>
          <a:prstGeom prst="rect">
            <a:avLst/>
          </a:prstGeom>
          <a:noFill/>
          <a:ln w="9525">
            <a:noFill/>
            <a:miter lim="800000"/>
            <a:headEnd/>
            <a:tailEnd/>
          </a:ln>
        </p:spPr>
        <p:txBody>
          <a:bodyPr rot="10800000" wrap="square">
            <a:spAutoFit/>
          </a:bodyPr>
          <a:lstStyle/>
          <a:p>
            <a:pPr marL="342900" indent="-342900" algn="l" rtl="0">
              <a:spcBef>
                <a:spcPct val="50000"/>
              </a:spcBef>
              <a:buFontTx/>
              <a:buAutoNum type="alphaLcParenBoth"/>
            </a:pPr>
            <a:r>
              <a:rPr lang="en-US" sz="2000" dirty="0">
                <a:latin typeface="Arial" charset="0"/>
                <a:cs typeface="Arial" charset="0"/>
              </a:rPr>
              <a:t>prior trauma, </a:t>
            </a:r>
          </a:p>
          <a:p>
            <a:pPr marL="342900" indent="-342900" algn="l" rtl="0">
              <a:spcBef>
                <a:spcPct val="50000"/>
              </a:spcBef>
              <a:buFontTx/>
              <a:buAutoNum type="alphaLcParenBoth"/>
            </a:pPr>
            <a:r>
              <a:rPr lang="en-US" sz="2000" dirty="0">
                <a:latin typeface="Arial" charset="0"/>
                <a:cs typeface="Arial" charset="0"/>
              </a:rPr>
              <a:t>prior psychological adjustment,</a:t>
            </a:r>
          </a:p>
          <a:p>
            <a:pPr marL="342900" indent="-342900" algn="l" rtl="0">
              <a:spcBef>
                <a:spcPct val="50000"/>
              </a:spcBef>
              <a:buFontTx/>
              <a:buAutoNum type="alphaLcParenBoth"/>
            </a:pPr>
            <a:r>
              <a:rPr lang="en-US" sz="2000" dirty="0">
                <a:latin typeface="Arial" charset="0"/>
                <a:cs typeface="Arial" charset="0"/>
              </a:rPr>
              <a:t>family history of psychopathology, </a:t>
            </a:r>
          </a:p>
          <a:p>
            <a:pPr marL="342900" indent="-342900" algn="l" rtl="0">
              <a:spcBef>
                <a:spcPct val="50000"/>
              </a:spcBef>
              <a:buFontTx/>
              <a:buAutoNum type="alphaLcParenBoth"/>
            </a:pPr>
            <a:r>
              <a:rPr lang="en-US" sz="2000" dirty="0">
                <a:latin typeface="Arial" charset="0"/>
                <a:cs typeface="Arial" charset="0"/>
              </a:rPr>
              <a:t>perceived life threat during the trauma,</a:t>
            </a:r>
          </a:p>
          <a:p>
            <a:pPr marL="342900" indent="-342900" algn="l" rtl="0">
              <a:spcBef>
                <a:spcPct val="50000"/>
              </a:spcBef>
              <a:buFontTx/>
              <a:buAutoNum type="alphaLcParenBoth"/>
            </a:pPr>
            <a:r>
              <a:rPr lang="en-US" sz="2000" dirty="0" err="1">
                <a:latin typeface="Arial" charset="0"/>
                <a:cs typeface="Arial" charset="0"/>
              </a:rPr>
              <a:t>posttrauma</a:t>
            </a:r>
            <a:r>
              <a:rPr lang="en-US" sz="2000" dirty="0">
                <a:latin typeface="Arial" charset="0"/>
                <a:cs typeface="Arial" charset="0"/>
              </a:rPr>
              <a:t> social support, </a:t>
            </a:r>
          </a:p>
          <a:p>
            <a:pPr marL="342900" indent="-342900" algn="l" rtl="0">
              <a:spcBef>
                <a:spcPct val="50000"/>
              </a:spcBef>
              <a:buFontTx/>
              <a:buAutoNum type="alphaLcParenBoth"/>
            </a:pPr>
            <a:r>
              <a:rPr lang="en-US" sz="2000" dirty="0">
                <a:latin typeface="Arial" charset="0"/>
                <a:cs typeface="Arial" charset="0"/>
              </a:rPr>
              <a:t>peritraumatic emotional responses</a:t>
            </a:r>
          </a:p>
          <a:p>
            <a:pPr marL="342900" indent="-342900" algn="l" rtl="0">
              <a:spcBef>
                <a:spcPct val="50000"/>
              </a:spcBef>
              <a:buFontTx/>
              <a:buAutoNum type="alphaLcParenBoth"/>
            </a:pPr>
            <a:r>
              <a:rPr lang="en-US" sz="2000" dirty="0">
                <a:latin typeface="Arial" charset="0"/>
                <a:cs typeface="Arial" charset="0"/>
              </a:rPr>
              <a:t>peritraumatic dissociation.</a:t>
            </a:r>
          </a:p>
          <a:p>
            <a:pPr marL="342900" indent="-342900" algn="l" rtl="0">
              <a:spcBef>
                <a:spcPct val="50000"/>
              </a:spcBef>
              <a:buFontTx/>
              <a:buAutoNum type="alphaLcParenBoth"/>
            </a:pPr>
            <a:r>
              <a:rPr lang="en-US" sz="2000" b="1" dirty="0">
                <a:solidFill>
                  <a:srgbClr val="FF0000"/>
                </a:solidFill>
                <a:latin typeface="Arial" charset="0"/>
                <a:cs typeface="Arial" charset="0"/>
              </a:rPr>
              <a:t>Missing from this analysis: Peritraumatic physiology </a:t>
            </a:r>
          </a:p>
          <a:p>
            <a:pPr marL="342900" indent="-342900" algn="l" rtl="0">
              <a:spcBef>
                <a:spcPct val="50000"/>
              </a:spcBef>
              <a:buFontTx/>
              <a:buAutoNum type="alphaLcParenBoth"/>
            </a:pPr>
            <a:endParaRPr lang="en-US" sz="2000" dirty="0">
              <a:latin typeface="Arial" charset="0"/>
              <a:cs typeface="Arial" charset="0"/>
            </a:endParaRPr>
          </a:p>
        </p:txBody>
      </p:sp>
      <p:sp>
        <p:nvSpPr>
          <p:cNvPr id="9222" name="Slide Number Placeholder 5"/>
          <p:cNvSpPr>
            <a:spLocks noGrp="1"/>
          </p:cNvSpPr>
          <p:nvPr>
            <p:ph type="sldNum" sz="quarter" idx="12"/>
          </p:nvPr>
        </p:nvSpPr>
        <p:spPr>
          <a:noFill/>
        </p:spPr>
        <p:txBody>
          <a:bodyPr/>
          <a:lstStyle/>
          <a:p>
            <a:fld id="{7BBDE79B-F0D5-42B6-8DD5-BDEC66D5597D}" type="slidenum">
              <a:rPr lang="he-IL"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Apothecary.thmx</Template>
  <TotalTime>6887</TotalTime>
  <Words>5161</Words>
  <Application>Microsoft Office PowerPoint</Application>
  <PresentationFormat>On-screen Show (4:3)</PresentationFormat>
  <Paragraphs>548</Paragraphs>
  <Slides>62</Slides>
  <Notes>52</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81" baseType="lpstr">
      <vt:lpstr>Arial</vt:lpstr>
      <vt:lpstr>Arial Black</vt:lpstr>
      <vt:lpstr>Arial Unicode MS</vt:lpstr>
      <vt:lpstr>Calibri</vt:lpstr>
      <vt:lpstr>Constantia</vt:lpstr>
      <vt:lpstr>Georgia</vt:lpstr>
      <vt:lpstr>Lucida Sans (Headings)</vt:lpstr>
      <vt:lpstr>Lucida Sans Unicode</vt:lpstr>
      <vt:lpstr>Palatino</vt:lpstr>
      <vt:lpstr>Palatino Linotype</vt:lpstr>
      <vt:lpstr>Tahoma</vt:lpstr>
      <vt:lpstr>Times</vt:lpstr>
      <vt:lpstr>Times New Roman</vt:lpstr>
      <vt:lpstr>Trebuchet MS</vt:lpstr>
      <vt:lpstr>Wingdings</vt:lpstr>
      <vt:lpstr>Wingdings 2</vt:lpstr>
      <vt:lpstr>Office Theme</vt:lpstr>
      <vt:lpstr>1_Office Theme</vt:lpstr>
      <vt:lpstr>תרשים</vt:lpstr>
      <vt:lpstr>PowerPoint Presentation</vt:lpstr>
      <vt:lpstr>Structure of the Presentation</vt:lpstr>
      <vt:lpstr>PowerPoint Presentation</vt:lpstr>
      <vt:lpstr>Psychological Trauma</vt:lpstr>
      <vt:lpstr>Trauma</vt:lpstr>
      <vt:lpstr>Related theoretical constructs </vt:lpstr>
      <vt:lpstr>Hyper arousal and Hypo-arousal:  The bi-phasic response</vt:lpstr>
      <vt:lpstr>      The Posttraumatic Clusters (DSMV)  1. Re-experiencing of the event   2. Avoiding the stimuli connected to the traumatic event    3. Symptoms of hyper-arousal or hypo-arousal   4. Change in cognitions and emotions   5. Functional impairment </vt:lpstr>
      <vt:lpstr>PowerPoint Presentation</vt:lpstr>
      <vt:lpstr>PowerPoint Presentation</vt:lpstr>
      <vt:lpstr>Terror in New-York</vt:lpstr>
      <vt:lpstr>Findings from United States: report of the Ministry of Education,  (New York City, 6.5.02)</vt:lpstr>
      <vt:lpstr>Ministry of Education, New-York City:  Referral for treatment</vt:lpstr>
      <vt:lpstr>Terror in Israel (Second intifada, 2000-2008 ) Café Hillel – September 9, 2003</vt:lpstr>
      <vt:lpstr>Why School Based Screening? What do we screen for?</vt:lpstr>
      <vt:lpstr>Why School Based Screening?</vt:lpstr>
      <vt:lpstr>Focus on Children and Schools Effects of Trauma on the Ability to Learn</vt:lpstr>
      <vt:lpstr>What did we screen for? Screening Instruments </vt:lpstr>
      <vt:lpstr>Screening for posttraumatic symptoms  Part of a Comprehensive Model for School Based Interventions</vt:lpstr>
      <vt:lpstr>Why Screen Traumatized Students? (and Train Teachers)</vt:lpstr>
      <vt:lpstr>Findings from the Screening Project in Israel Israeli Adolescents Facing Ongoing Violent Conditions: Exposure Data (N=5610)</vt:lpstr>
      <vt:lpstr>A voice of a “non exposed” 14 year old</vt:lpstr>
      <vt:lpstr>Resilience is Common PTSD and Depression in Adolescents (N = 4274)</vt:lpstr>
      <vt:lpstr>Resilience </vt:lpstr>
      <vt:lpstr>PowerPoint Presentation</vt:lpstr>
      <vt:lpstr> Gender differences : PTSD</vt:lpstr>
      <vt:lpstr> Gender differences: Related Distress</vt:lpstr>
      <vt:lpstr>The toll of exposure to recurrent terrorism in Israel </vt:lpstr>
      <vt:lpstr>Trauma and Risk Taking Behavior </vt:lpstr>
      <vt:lpstr>Exposure to trauma and risk taking behaviors in adolescents</vt:lpstr>
      <vt:lpstr>PowerPoint Presentation</vt:lpstr>
      <vt:lpstr>In their own words:</vt:lpstr>
      <vt:lpstr>Do Children and adolescents know if they need help?  Ask them !</vt:lpstr>
      <vt:lpstr>Needing Help  Do you need help? Yes/ Not sure/ No </vt:lpstr>
      <vt:lpstr>Maintaining the Routine?</vt:lpstr>
      <vt:lpstr>Protective Factors</vt:lpstr>
      <vt:lpstr>City wide Approach Speaking the Language of Resilience</vt:lpstr>
      <vt:lpstr>Addressing the Needs of Children and Youth in the Context of War and Terrorism:  The Technological Frontier</vt:lpstr>
      <vt:lpstr>A Window Into Parenthood under Stress: Coping with ongoing threat of missiles   </vt:lpstr>
      <vt:lpstr>PowerPoint Presentation</vt:lpstr>
      <vt:lpstr>PowerPoint Presentation</vt:lpstr>
      <vt:lpstr>Symptoms of Toddlers and Parents</vt:lpstr>
      <vt:lpstr>Developmental adjustment of the criteria for the diagnosis of PTSD among toddlers according to Scheeringa (2003)</vt:lpstr>
      <vt:lpstr>PowerPoint Presentation</vt:lpstr>
      <vt:lpstr> </vt:lpstr>
      <vt:lpstr>Guilt</vt:lpstr>
      <vt:lpstr>Post traumatic growth</vt:lpstr>
      <vt:lpstr>Growing up under fire</vt:lpstr>
      <vt:lpstr>Relational PTSD  in the face of  ongoing terrorism</vt:lpstr>
      <vt:lpstr>PowerPoint Presentation</vt:lpstr>
      <vt:lpstr>The Search for Mediating and Moderating Factors  in Relational PTSD</vt:lpstr>
      <vt:lpstr>Why emotion regulation is relevant to trauma?</vt:lpstr>
      <vt:lpstr>Relational Emotion Regulation  in the Face of Trauma</vt:lpstr>
      <vt:lpstr>How to measure parental emotion regulation? The Difficulties in the Emotion Regulation Scale –DERS  (Gratz and Roemer, 2004)</vt:lpstr>
      <vt:lpstr>PowerPoint Presentation</vt:lpstr>
      <vt:lpstr>Relational Trauma  Continuous vs. Past Traumatic Stress</vt:lpstr>
      <vt:lpstr>From Research to Interventions:  A program for Building Resilience for Parents and young children  Let’s Make Room for Play   Cohen, E., Pat-Horenczyk, R., &amp; Haar-Shamir, D. (2014). Making room for play:  An innovative intervention for toddlers and families under rocket fire.  Clinical Social Work Journal, 42 (4), 336-345.‏ (DOI: 10.1007/s10615-013-0439-0). </vt:lpstr>
      <vt:lpstr>Our wonderful team</vt:lpstr>
      <vt:lpstr>Program Objectives</vt:lpstr>
      <vt:lpstr>Principles of the Namal Program: </vt:lpstr>
      <vt:lpstr>It takes a village to raise a child</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Ruth Pat-Horenczyk</cp:lastModifiedBy>
  <cp:revision>315</cp:revision>
  <cp:lastPrinted>2017-06-19T11:23:35Z</cp:lastPrinted>
  <dcterms:created xsi:type="dcterms:W3CDTF">2015-02-25T21:36:04Z</dcterms:created>
  <dcterms:modified xsi:type="dcterms:W3CDTF">2025-01-21T08:48:28Z</dcterms:modified>
</cp:coreProperties>
</file>