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61597-60A4-44A4-BBDF-F7FEA243085D}" v="1550" dt="2022-04-03T10:50:36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03.04.2022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Страх и свобода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Взгляд </a:t>
            </a:r>
            <a:r>
              <a:rPr lang="ru-RU" dirty="0" err="1" smtClean="0">
                <a:cs typeface="Calibri"/>
              </a:rPr>
              <a:t>гештальт</a:t>
            </a:r>
            <a:r>
              <a:rPr lang="ru-RU" dirty="0" smtClean="0">
                <a:cs typeface="Calibri"/>
              </a:rPr>
              <a:t>-терапии</a:t>
            </a:r>
            <a:endParaRPr lang="en-US" dirty="0" smtClean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ru-RU" sz="2000" dirty="0" err="1" smtClean="0">
                <a:cs typeface="Calibri"/>
              </a:rPr>
              <a:t>Джей</a:t>
            </a:r>
            <a:r>
              <a:rPr lang="ru-RU" sz="2000" dirty="0" smtClean="0">
                <a:cs typeface="Calibri"/>
              </a:rPr>
              <a:t> Левин, 2022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FD5379-C4E2-BD0E-A9B7-FD16D4D77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433" y="604337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- Честь быть здесь с вами сегодня</a:t>
            </a:r>
          </a:p>
          <a:p>
            <a:r>
              <a:rPr lang="ru-RU" dirty="0">
                <a:cs typeface="Calibri"/>
              </a:rPr>
              <a:t>- Экстраординарные времена - долгосрочные исторические значения, смыслы</a:t>
            </a:r>
          </a:p>
          <a:p>
            <a:r>
              <a:rPr lang="ru-RU" dirty="0">
                <a:cs typeface="Calibri"/>
              </a:rPr>
              <a:t>- Влияние на международные, национальные и личные отношения</a:t>
            </a:r>
          </a:p>
          <a:p>
            <a:r>
              <a:rPr lang="ru-RU" dirty="0">
                <a:cs typeface="Calibri"/>
              </a:rPr>
              <a:t>- Я горжусь быть причастным к этой конференции, посвященной поддержанию жизни и ценности вашей работы, исцелять разрушенный мир</a:t>
            </a:r>
          </a:p>
        </p:txBody>
      </p:sp>
    </p:spTree>
    <p:extLst>
      <p:ext uri="{BB962C8B-B14F-4D97-AF65-F5344CB8AC3E}">
        <p14:creationId xmlns:p14="http://schemas.microsoft.com/office/powerpoint/2010/main" val="314457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71278-15C3-A3CE-7F4C-409F3DC4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5837"/>
          </a:xfrm>
        </p:spPr>
        <p:txBody>
          <a:bodyPr/>
          <a:lstStyle/>
          <a:p>
            <a:r>
              <a:rPr lang="ru-RU" dirty="0">
                <a:cs typeface="Calibri Light"/>
              </a:rPr>
              <a:t>Краткое описание травмы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B6AF70-48F6-479A-3A8E-575D00690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762"/>
            <a:ext cx="10515600" cy="49672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600" dirty="0">
                <a:cs typeface="Calibri"/>
              </a:rPr>
              <a:t>1. Все травмы производятся и формируются окружающей средой, которая бросает вызов человеческому опыту дома</a:t>
            </a:r>
          </a:p>
          <a:p>
            <a:r>
              <a:rPr lang="ru-RU" sz="1600" dirty="0">
                <a:cs typeface="Calibri"/>
              </a:rPr>
              <a:t>2. Это событие обычно называется "токсичной" средой</a:t>
            </a:r>
          </a:p>
          <a:p>
            <a:r>
              <a:rPr lang="ru-RU" sz="1600" dirty="0">
                <a:cs typeface="Calibri"/>
              </a:rPr>
              <a:t>3. Травматическое событие - это состояние, в котором человек уязвим и вследствие этого относительно беспомощен</a:t>
            </a:r>
          </a:p>
          <a:p>
            <a:r>
              <a:rPr lang="ru-RU" sz="1600" dirty="0">
                <a:cs typeface="Calibri"/>
              </a:rPr>
              <a:t>4. Это происходит в ситуации, в которой имеет место нежелательное отстранение поддержки среды для роста и здорового контактирования</a:t>
            </a:r>
          </a:p>
          <a:p>
            <a:r>
              <a:rPr lang="ru-RU" sz="1600" dirty="0">
                <a:cs typeface="Calibri"/>
              </a:rPr>
              <a:t>5. В этом событии </a:t>
            </a:r>
            <a:r>
              <a:rPr lang="ru-RU" sz="1600" dirty="0" err="1">
                <a:cs typeface="Calibri"/>
              </a:rPr>
              <a:t>самоподдержка</a:t>
            </a:r>
            <a:r>
              <a:rPr lang="ru-RU" sz="1600" dirty="0">
                <a:cs typeface="Calibri"/>
              </a:rPr>
              <a:t> не способна обеспечить здоровое контактирование</a:t>
            </a:r>
          </a:p>
          <a:p>
            <a:r>
              <a:rPr lang="ru-RU" sz="1600" dirty="0">
                <a:cs typeface="Calibri"/>
              </a:rPr>
              <a:t>6. Травматическое событие или ситуация - это такое, когда токсичность вызывает чувство бездомности и отвержения - опыт "экзистенциальной аннигиляции"</a:t>
            </a:r>
          </a:p>
          <a:p>
            <a:r>
              <a:rPr lang="ru-RU" sz="1600" dirty="0">
                <a:cs typeface="Calibri"/>
              </a:rPr>
              <a:t>7. Токсичность ситуации воспринимается как угрожающая жизни</a:t>
            </a:r>
          </a:p>
          <a:p>
            <a:r>
              <a:rPr lang="ru-RU" sz="1600" dirty="0">
                <a:cs typeface="Calibri"/>
              </a:rPr>
              <a:t>8. Часто она является продолжающейся и повторяющейся, хотя отдельные травматические события также могут создавать травматический опыт</a:t>
            </a:r>
          </a:p>
          <a:p>
            <a:r>
              <a:rPr lang="ru-RU" sz="1600" dirty="0">
                <a:cs typeface="Calibri"/>
              </a:rPr>
              <a:t>9. С травматическим опытом труднее справится, когда он вызван воздействием человека, чем когда поддержку разрушают силы природы</a:t>
            </a:r>
          </a:p>
          <a:p>
            <a:r>
              <a:rPr lang="ru-RU" sz="1600" dirty="0">
                <a:cs typeface="Calibri"/>
              </a:rPr>
              <a:t>10. Травматический опыт/ситуация могут сопровождаться переживанием чувства стыда, вины, тревоги в зависимости от истории и предыдущего опыта личности </a:t>
            </a:r>
          </a:p>
        </p:txBody>
      </p:sp>
    </p:spTree>
    <p:extLst>
      <p:ext uri="{BB962C8B-B14F-4D97-AF65-F5344CB8AC3E}">
        <p14:creationId xmlns:p14="http://schemas.microsoft.com/office/powerpoint/2010/main" val="338617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8AC01-EC24-FA77-724C-12808B2DD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1454"/>
          </a:xfrm>
        </p:spPr>
        <p:txBody>
          <a:bodyPr/>
          <a:lstStyle/>
          <a:p>
            <a:r>
              <a:rPr lang="ru-RU" dirty="0">
                <a:cs typeface="Calibri Light"/>
              </a:rPr>
              <a:t>Страх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2E4FC2-47FD-1D11-002A-522012F04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5817"/>
            <a:ext cx="10515600" cy="525947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dirty="0">
                <a:cs typeface="Calibri"/>
              </a:rPr>
              <a:t>1. Страх - это ответ на восприятие реальной угрозы, а тревога - это реакция на воображаемую угрозу</a:t>
            </a:r>
          </a:p>
          <a:p>
            <a:r>
              <a:rPr lang="ru-RU" dirty="0">
                <a:cs typeface="Calibri"/>
              </a:rPr>
              <a:t>2. Не всегда просто их различать</a:t>
            </a:r>
          </a:p>
          <a:p>
            <a:r>
              <a:rPr lang="ru-RU" b="1" u="sng" dirty="0">
                <a:cs typeface="Calibri"/>
              </a:rPr>
              <a:t>3. По сути страх - это ответ, который обеспечивает почву (фон) для здорового действия в ситуации угрозы</a:t>
            </a:r>
          </a:p>
          <a:p>
            <a:r>
              <a:rPr lang="ru-RU" dirty="0">
                <a:cs typeface="Calibri"/>
              </a:rPr>
              <a:t>4. Избегание </a:t>
            </a:r>
            <a:r>
              <a:rPr lang="ru-RU" dirty="0" err="1">
                <a:cs typeface="Calibri"/>
              </a:rPr>
              <a:t>осознавания</a:t>
            </a:r>
            <a:r>
              <a:rPr lang="ru-RU" dirty="0">
                <a:cs typeface="Calibri"/>
              </a:rPr>
              <a:t> страха увеличивает чувство беспомощности и уязвимости</a:t>
            </a:r>
          </a:p>
          <a:p>
            <a:r>
              <a:rPr lang="ru-RU" dirty="0">
                <a:cs typeface="Calibri"/>
              </a:rPr>
              <a:t>5. Это </a:t>
            </a:r>
            <a:r>
              <a:rPr lang="ru-RU" b="1" u="sng" dirty="0">
                <a:cs typeface="Calibri"/>
              </a:rPr>
              <a:t>избегание усиливает стресс</a:t>
            </a:r>
            <a:r>
              <a:rPr lang="ru-RU" dirty="0">
                <a:cs typeface="Calibri"/>
              </a:rPr>
              <a:t>, а не поддерживает человека</a:t>
            </a:r>
          </a:p>
          <a:p>
            <a:r>
              <a:rPr lang="ru-RU" dirty="0">
                <a:cs typeface="Calibri"/>
              </a:rPr>
              <a:t>6. Избегание переживания страха затрудняет принятие здоровых решений и здоровые выборы</a:t>
            </a:r>
          </a:p>
          <a:p>
            <a:r>
              <a:rPr lang="ru-RU" dirty="0">
                <a:cs typeface="Calibri"/>
              </a:rPr>
              <a:t>7. </a:t>
            </a:r>
            <a:r>
              <a:rPr lang="ru-RU" b="1" u="sng" dirty="0">
                <a:cs typeface="Calibri"/>
              </a:rPr>
              <a:t>Страх не является руководством к действию; он - почва для здоровых действий.</a:t>
            </a:r>
            <a:r>
              <a:rPr lang="ru-RU" dirty="0">
                <a:cs typeface="Calibri"/>
              </a:rPr>
              <a:t> (Парадоксальная теория изменений, Арнольд </a:t>
            </a:r>
            <a:r>
              <a:rPr lang="ru-RU" dirty="0" err="1">
                <a:cs typeface="Calibri"/>
              </a:rPr>
              <a:t>Бейссер</a:t>
            </a:r>
            <a:r>
              <a:rPr lang="ru-RU" dirty="0"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213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C7FCD-1EEA-987C-25BB-6716ABB1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1454"/>
          </a:xfrm>
        </p:spPr>
        <p:txBody>
          <a:bodyPr/>
          <a:lstStyle/>
          <a:p>
            <a:r>
              <a:rPr lang="ru-RU" dirty="0">
                <a:cs typeface="Calibri Light"/>
              </a:rPr>
              <a:t>Свобода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211FBD-F062-8DFE-DF5F-4EF0541E6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009"/>
            <a:ext cx="10515600" cy="500895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ru-RU" dirty="0">
                <a:cs typeface="Calibri"/>
              </a:rPr>
              <a:t>1. Когда со страхом обращаются как с почвой (фоном) для здоровых действий, тогда фигуры, которые появляются, будут пониматься как более полезные и здоровые потребности, к которым можно обратиться здесь и сейчас</a:t>
            </a:r>
          </a:p>
          <a:p>
            <a:r>
              <a:rPr lang="ru-RU" dirty="0">
                <a:cs typeface="Calibri"/>
              </a:rPr>
              <a:t>2. Могут быть реализованы (стать реальными) возможность выбора и деятельность </a:t>
            </a:r>
            <a:r>
              <a:rPr lang="ru-RU" i="1" dirty="0">
                <a:cs typeface="Calibri"/>
              </a:rPr>
              <a:t>(как </a:t>
            </a:r>
            <a:r>
              <a:rPr lang="ru-RU" i="1" dirty="0" err="1">
                <a:cs typeface="Calibri"/>
              </a:rPr>
              <a:t>проактивность</a:t>
            </a:r>
            <a:r>
              <a:rPr lang="ru-RU" i="1" dirty="0">
                <a:cs typeface="Calibri"/>
              </a:rPr>
              <a:t> - </a:t>
            </a:r>
            <a:r>
              <a:rPr lang="ru-RU" i="1" dirty="0" err="1">
                <a:cs typeface="Calibri"/>
              </a:rPr>
              <a:t>прим.переводчика</a:t>
            </a:r>
            <a:r>
              <a:rPr lang="ru-RU" i="1" dirty="0">
                <a:cs typeface="Calibri"/>
              </a:rPr>
              <a:t>)</a:t>
            </a:r>
          </a:p>
          <a:p>
            <a:r>
              <a:rPr lang="ru-RU" dirty="0">
                <a:cs typeface="Calibri"/>
              </a:rPr>
              <a:t>3. Терапия страха возможна (только?) в условиях связанности с другими</a:t>
            </a:r>
            <a:endParaRPr lang="ru-RU" i="1" dirty="0">
              <a:cs typeface="Calibri"/>
            </a:endParaRPr>
          </a:p>
          <a:p>
            <a:r>
              <a:rPr lang="ru-RU" dirty="0">
                <a:cs typeface="Calibri"/>
              </a:rPr>
              <a:t>4. Со страхом не справиться успешно в изоляции</a:t>
            </a:r>
          </a:p>
          <a:p>
            <a:r>
              <a:rPr lang="ru-RU" dirty="0">
                <a:cs typeface="Calibri"/>
              </a:rPr>
              <a:t>5. Создание условий безопасности, доброжелательности и приглашения в терапевтическом сеттинге (индивидуальном или групповом) является необходимой предпосылкой к тому, чтобы справиться со страхом здоровым путем</a:t>
            </a:r>
          </a:p>
        </p:txBody>
      </p:sp>
    </p:spTree>
    <p:extLst>
      <p:ext uri="{BB962C8B-B14F-4D97-AF65-F5344CB8AC3E}">
        <p14:creationId xmlns:p14="http://schemas.microsoft.com/office/powerpoint/2010/main" val="1879213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435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Страх и свобода</vt:lpstr>
      <vt:lpstr>Презентация PowerPoint</vt:lpstr>
      <vt:lpstr>Краткое описание травмы</vt:lpstr>
      <vt:lpstr>Страх</vt:lpstr>
      <vt:lpstr>Свобода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278</cp:revision>
  <dcterms:created xsi:type="dcterms:W3CDTF">2022-04-03T10:02:00Z</dcterms:created>
  <dcterms:modified xsi:type="dcterms:W3CDTF">2022-04-03T10:53:04Z</dcterms:modified>
</cp:coreProperties>
</file>